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96" r:id="rId36"/>
    <p:sldId id="298" r:id="rId37"/>
    <p:sldId id="300" r:id="rId38"/>
    <p:sldId id="301" r:id="rId39"/>
    <p:sldId id="302" r:id="rId40"/>
    <p:sldId id="303" r:id="rId41"/>
    <p:sldId id="305" r:id="rId42"/>
    <p:sldId id="306" r:id="rId43"/>
    <p:sldId id="307" r:id="rId44"/>
    <p:sldId id="308" r:id="rId45"/>
    <p:sldId id="309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2" r:id="rId56"/>
    <p:sldId id="323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1" r:id="rId73"/>
    <p:sldId id="342" r:id="rId74"/>
    <p:sldId id="344" r:id="rId75"/>
    <p:sldId id="345" r:id="rId76"/>
    <p:sldId id="346" r:id="rId77"/>
    <p:sldId id="347" r:id="rId78"/>
    <p:sldId id="348" r:id="rId79"/>
    <p:sldId id="349" r:id="rId80"/>
    <p:sldId id="351" r:id="rId81"/>
    <p:sldId id="352" r:id="rId82"/>
    <p:sldId id="353" r:id="rId83"/>
    <p:sldId id="355" r:id="rId84"/>
    <p:sldId id="356" r:id="rId85"/>
    <p:sldId id="357" r:id="rId86"/>
    <p:sldId id="358" r:id="rId87"/>
    <p:sldId id="362" r:id="rId88"/>
    <p:sldId id="364" r:id="rId89"/>
  </p:sldIdLst>
  <p:sldSz cx="9144000" cy="6858000" type="screen4x3"/>
  <p:notesSz cx="9144000" cy="6858000"/>
  <p:embeddedFontLst>
    <p:embeddedFont>
      <p:font typeface="Calibri" pitchFamily="34" charset="0"/>
      <p:regular r:id="rId90"/>
      <p:bold r:id="rId91"/>
      <p:italic r:id="rId92"/>
      <p:boldItalic r:id="rId93"/>
    </p:embeddedFont>
    <p:embeddedFont>
      <p:font typeface="Verdana" pitchFamily="34" charset="0"/>
      <p:regular r:id="rId94"/>
      <p:bold r:id="rId95"/>
      <p:italic r:id="rId96"/>
      <p:boldItalic r:id="rId97"/>
    </p:embeddedFont>
    <p:embeddedFont>
      <p:font typeface="Trebuchet MS" pitchFamily="34" charset="0"/>
      <p:regular r:id="rId98"/>
      <p:bold r:id="rId99"/>
      <p:italic r:id="rId100"/>
      <p:boldItalic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2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15110" y="485140"/>
            <a:ext cx="6113779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4A686"/>
                </a:solidFill>
                <a:latin typeface="Arial"/>
                <a:cs typeface="Arial"/>
              </a:defRPr>
            </a:lvl1pPr>
          </a:lstStyle>
          <a:p>
            <a:pPr marL="38735">
              <a:lnSpc>
                <a:spcPct val="100000"/>
              </a:lnSpc>
              <a:spcBef>
                <a:spcPts val="415"/>
              </a:spcBef>
            </a:pPr>
            <a:fld id="{81D60167-4931-47E6-BA6A-407CBD079E47}" type="slidenum">
              <a:rPr dirty="0"/>
              <a:pPr marL="38735">
                <a:lnSpc>
                  <a:spcPct val="100000"/>
                </a:lnSpc>
                <a:spcBef>
                  <a:spcPts val="415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521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4A686"/>
                </a:solidFill>
                <a:latin typeface="Arial"/>
                <a:cs typeface="Arial"/>
              </a:defRPr>
            </a:lvl1pPr>
          </a:lstStyle>
          <a:p>
            <a:pPr marL="38735">
              <a:lnSpc>
                <a:spcPct val="100000"/>
              </a:lnSpc>
              <a:spcBef>
                <a:spcPts val="415"/>
              </a:spcBef>
            </a:pPr>
            <a:fld id="{81D60167-4931-47E6-BA6A-407CBD079E47}" type="slidenum">
              <a:rPr dirty="0"/>
              <a:pPr marL="38735">
                <a:lnSpc>
                  <a:spcPct val="100000"/>
                </a:lnSpc>
                <a:spcBef>
                  <a:spcPts val="415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521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4A686"/>
                </a:solidFill>
                <a:latin typeface="Arial"/>
                <a:cs typeface="Arial"/>
              </a:defRPr>
            </a:lvl1pPr>
          </a:lstStyle>
          <a:p>
            <a:pPr marL="38735">
              <a:lnSpc>
                <a:spcPct val="100000"/>
              </a:lnSpc>
              <a:spcBef>
                <a:spcPts val="415"/>
              </a:spcBef>
            </a:pPr>
            <a:fld id="{81D60167-4931-47E6-BA6A-407CBD079E47}" type="slidenum">
              <a:rPr dirty="0"/>
              <a:pPr marL="38735">
                <a:lnSpc>
                  <a:spcPct val="100000"/>
                </a:lnSpc>
                <a:spcBef>
                  <a:spcPts val="415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521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4A686"/>
                </a:solidFill>
                <a:latin typeface="Arial"/>
                <a:cs typeface="Arial"/>
              </a:defRPr>
            </a:lvl1pPr>
          </a:lstStyle>
          <a:p>
            <a:pPr marL="38735">
              <a:lnSpc>
                <a:spcPct val="100000"/>
              </a:lnSpc>
              <a:spcBef>
                <a:spcPts val="415"/>
              </a:spcBef>
            </a:pPr>
            <a:fld id="{81D60167-4931-47E6-BA6A-407CBD079E47}" type="slidenum">
              <a:rPr dirty="0"/>
              <a:pPr marL="38735">
                <a:lnSpc>
                  <a:spcPct val="100000"/>
                </a:lnSpc>
                <a:spcBef>
                  <a:spcPts val="415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4A686"/>
                </a:solidFill>
                <a:latin typeface="Arial"/>
                <a:cs typeface="Arial"/>
              </a:defRPr>
            </a:lvl1pPr>
          </a:lstStyle>
          <a:p>
            <a:pPr marL="38735">
              <a:lnSpc>
                <a:spcPct val="100000"/>
              </a:lnSpc>
              <a:spcBef>
                <a:spcPts val="415"/>
              </a:spcBef>
            </a:pPr>
            <a:fld id="{81D60167-4931-47E6-BA6A-407CBD079E47}" type="slidenum">
              <a:rPr dirty="0"/>
              <a:pPr marL="38735">
                <a:lnSpc>
                  <a:spcPct val="100000"/>
                </a:lnSpc>
                <a:spcBef>
                  <a:spcPts val="415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344" y="264159"/>
            <a:ext cx="7687310" cy="1115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521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799" y="1817370"/>
            <a:ext cx="7772400" cy="4695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21090" y="6482546"/>
            <a:ext cx="251459" cy="323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B4A686"/>
                </a:solidFill>
                <a:latin typeface="Arial"/>
                <a:cs typeface="Arial"/>
              </a:defRPr>
            </a:lvl1pPr>
          </a:lstStyle>
          <a:p>
            <a:pPr marL="38735">
              <a:lnSpc>
                <a:spcPct val="100000"/>
              </a:lnSpc>
              <a:spcBef>
                <a:spcPts val="415"/>
              </a:spcBef>
            </a:pPr>
            <a:fld id="{81D60167-4931-47E6-BA6A-407CBD079E47}" type="slidenum">
              <a:rPr dirty="0"/>
              <a:pPr marL="38735">
                <a:lnSpc>
                  <a:spcPct val="100000"/>
                </a:lnSpc>
                <a:spcBef>
                  <a:spcPts val="415"/>
                </a:spcBef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5.jpe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jpe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40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54.jpe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2.jpeg"/><Relationship Id="rId7" Type="http://schemas.openxmlformats.org/officeDocument/2006/relationships/image" Target="../media/image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4.png"/><Relationship Id="rId7" Type="http://schemas.openxmlformats.org/officeDocument/2006/relationships/image" Target="../media/image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96.jpeg"/><Relationship Id="rId4" Type="http://schemas.openxmlformats.org/officeDocument/2006/relationships/image" Target="../media/image1.jpe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1.jpeg"/><Relationship Id="rId7" Type="http://schemas.openxmlformats.org/officeDocument/2006/relationships/image" Target="../media/image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6.png"/><Relationship Id="rId5" Type="http://schemas.openxmlformats.org/officeDocument/2006/relationships/image" Target="../media/image3.png"/><Relationship Id="rId10" Type="http://schemas.openxmlformats.org/officeDocument/2006/relationships/image" Target="../media/image135.png"/><Relationship Id="rId4" Type="http://schemas.openxmlformats.org/officeDocument/2006/relationships/image" Target="../media/image2.png"/><Relationship Id="rId9" Type="http://schemas.openxmlformats.org/officeDocument/2006/relationships/image" Target="../media/image13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7.png"/><Relationship Id="rId7" Type="http://schemas.openxmlformats.org/officeDocument/2006/relationships/image" Target="../media/image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36.png"/><Relationship Id="rId5" Type="http://schemas.openxmlformats.org/officeDocument/2006/relationships/image" Target="../media/image2.png"/><Relationship Id="rId10" Type="http://schemas.openxmlformats.org/officeDocument/2006/relationships/image" Target="../media/image139.png"/><Relationship Id="rId4" Type="http://schemas.openxmlformats.org/officeDocument/2006/relationships/image" Target="../media/image1.jpeg"/><Relationship Id="rId9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4.png"/><Relationship Id="rId7" Type="http://schemas.openxmlformats.org/officeDocument/2006/relationships/image" Target="../media/image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openxmlformats.org/officeDocument/2006/relationships/image" Target="../media/image2.png"/><Relationship Id="rId7" Type="http://schemas.openxmlformats.org/officeDocument/2006/relationships/image" Target="../media/image1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0.jpeg"/><Relationship Id="rId7" Type="http://schemas.openxmlformats.org/officeDocument/2006/relationships/image" Target="../media/image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2.png"/><Relationship Id="rId7" Type="http://schemas.openxmlformats.org/officeDocument/2006/relationships/image" Target="../media/image1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1.jpeg"/><Relationship Id="rId7" Type="http://schemas.openxmlformats.org/officeDocument/2006/relationships/image" Target="../media/image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82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2019" y="1415414"/>
            <a:ext cx="210819" cy="210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0114" y="1337310"/>
            <a:ext cx="307975" cy="28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6448" y="1054254"/>
            <a:ext cx="4861614" cy="730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1000" y="1602739"/>
            <a:ext cx="2143760" cy="20281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7800" y="2700020"/>
            <a:ext cx="3262629" cy="20281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5200" y="2700020"/>
            <a:ext cx="5118734" cy="20281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69179" y="5209540"/>
            <a:ext cx="337820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19685">
            <a:solidFill>
              <a:srgbClr val="E420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56025" y="5637529"/>
            <a:ext cx="2560320" cy="0"/>
          </a:xfrm>
          <a:custGeom>
            <a:avLst/>
            <a:gdLst/>
            <a:ahLst/>
            <a:cxnLst/>
            <a:rect l="l" t="t" r="r" b="b"/>
            <a:pathLst>
              <a:path w="2560320">
                <a:moveTo>
                  <a:pt x="0" y="0"/>
                </a:moveTo>
                <a:lnTo>
                  <a:pt x="2560320" y="0"/>
                </a:lnTo>
              </a:path>
            </a:pathLst>
          </a:custGeom>
          <a:ln w="19685">
            <a:solidFill>
              <a:srgbClr val="E420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40889" y="764540"/>
            <a:ext cx="599376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7200" b="1" i="1" spc="-5" dirty="0">
                <a:solidFill>
                  <a:srgbClr val="552112"/>
                </a:solidFill>
                <a:latin typeface="Times New Roman"/>
                <a:cs typeface="Times New Roman"/>
              </a:rPr>
              <a:t>Introduction</a:t>
            </a:r>
            <a:endParaRPr sz="7200">
              <a:latin typeface="Times New Roman"/>
              <a:cs typeface="Times New Roman"/>
            </a:endParaRPr>
          </a:p>
          <a:p>
            <a:pPr marL="230504" algn="ctr">
              <a:lnSpc>
                <a:spcPct val="100000"/>
              </a:lnSpc>
              <a:spcBef>
                <a:spcPts val="10"/>
              </a:spcBef>
            </a:pPr>
            <a:r>
              <a:rPr sz="7200" b="1" i="1" spc="-10" dirty="0">
                <a:solidFill>
                  <a:srgbClr val="552112"/>
                </a:solidFill>
                <a:latin typeface="Times New Roman"/>
                <a:cs typeface="Times New Roman"/>
              </a:rPr>
              <a:t>to</a:t>
            </a:r>
            <a:endParaRPr sz="7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200" b="1" i="1" spc="-5" dirty="0">
                <a:solidFill>
                  <a:srgbClr val="552112"/>
                </a:solidFill>
                <a:latin typeface="Times New Roman"/>
                <a:cs typeface="Times New Roman"/>
              </a:rPr>
              <a:t>Data</a:t>
            </a:r>
            <a:r>
              <a:rPr sz="7200" b="1" i="1" spc="-95" dirty="0">
                <a:solidFill>
                  <a:srgbClr val="552112"/>
                </a:solidFill>
                <a:latin typeface="Times New Roman"/>
                <a:cs typeface="Times New Roman"/>
              </a:rPr>
              <a:t> </a:t>
            </a:r>
            <a:r>
              <a:rPr sz="7200" b="1" i="1" spc="-5" dirty="0">
                <a:solidFill>
                  <a:srgbClr val="552112"/>
                </a:solidFill>
                <a:latin typeface="Times New Roman"/>
                <a:cs typeface="Times New Roman"/>
              </a:rPr>
              <a:t>Structures</a:t>
            </a:r>
            <a:endParaRPr sz="7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210" y="280126"/>
            <a:ext cx="5908675" cy="893444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51460" indent="-238760">
              <a:lnSpc>
                <a:spcPct val="100000"/>
              </a:lnSpc>
              <a:spcBef>
                <a:spcPts val="615"/>
              </a:spcBef>
              <a:buClr>
                <a:srgbClr val="3790A6"/>
              </a:buClr>
              <a:buSzPct val="155555"/>
              <a:buFont typeface="Verdana"/>
              <a:buChar char="◦"/>
              <a:tabLst>
                <a:tab pos="251460" algn="l"/>
              </a:tabLst>
            </a:pP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data </a:t>
            </a:r>
            <a:r>
              <a:rPr sz="1800" spc="-5" dirty="0">
                <a:latin typeface="Times New Roman"/>
                <a:cs typeface="Times New Roman"/>
              </a:rPr>
              <a:t>elements are </a:t>
            </a:r>
            <a:r>
              <a:rPr sz="1800" dirty="0">
                <a:latin typeface="Times New Roman"/>
                <a:cs typeface="Times New Roman"/>
              </a:rPr>
              <a:t>not </a:t>
            </a:r>
            <a:r>
              <a:rPr sz="1800" spc="-5" dirty="0">
                <a:latin typeface="Times New Roman"/>
                <a:cs typeface="Times New Roman"/>
              </a:rPr>
              <a:t>arranged in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sequential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structure.</a:t>
            </a:r>
            <a:endParaRPr sz="1800">
              <a:latin typeface="Times New Roman"/>
              <a:cs typeface="Times New Roman"/>
            </a:endParaRPr>
          </a:p>
          <a:p>
            <a:pPr marL="251460" indent="-238760">
              <a:lnSpc>
                <a:spcPct val="100000"/>
              </a:lnSpc>
              <a:spcBef>
                <a:spcPts val="1800"/>
              </a:spcBef>
              <a:buClr>
                <a:srgbClr val="3790A6"/>
              </a:buClr>
              <a:buSzPct val="155555"/>
              <a:buFont typeface="Verdana"/>
              <a:buChar char="◦"/>
              <a:tabLst>
                <a:tab pos="251460" algn="l"/>
              </a:tabLst>
            </a:pP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different </a:t>
            </a:r>
            <a:r>
              <a:rPr sz="1800" spc="-5" dirty="0">
                <a:latin typeface="Times New Roman"/>
                <a:cs typeface="Times New Roman"/>
              </a:rPr>
              <a:t>non-linear </a:t>
            </a:r>
            <a:r>
              <a:rPr sz="1800" dirty="0">
                <a:latin typeface="Times New Roman"/>
                <a:cs typeface="Times New Roman"/>
              </a:rPr>
              <a:t>data </a:t>
            </a:r>
            <a:r>
              <a:rPr sz="1800" spc="-5" dirty="0">
                <a:latin typeface="Times New Roman"/>
                <a:cs typeface="Times New Roman"/>
              </a:rPr>
              <a:t>structures are </a:t>
            </a:r>
            <a:r>
              <a:rPr sz="1800" b="1" spc="-15" dirty="0">
                <a:latin typeface="Times New Roman"/>
                <a:cs typeface="Times New Roman"/>
              </a:rPr>
              <a:t>trees and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graphs.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9669" y="143890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5544" y="320040"/>
            <a:ext cx="1588770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3595" y="320675"/>
            <a:ext cx="851534" cy="1137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64410" y="320675"/>
            <a:ext cx="6090920" cy="1137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687829" y="294640"/>
            <a:ext cx="61588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Calibri"/>
                <a:cs typeface="Calibri"/>
              </a:rPr>
              <a:t>Non-Primitive </a:t>
            </a:r>
            <a:r>
              <a:rPr sz="4000" spc="-5" dirty="0">
                <a:latin typeface="Calibri"/>
                <a:cs typeface="Calibri"/>
              </a:rPr>
              <a:t>Data</a:t>
            </a:r>
            <a:r>
              <a:rPr sz="4000" spc="-3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Structure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415"/>
              </a:spcBef>
            </a:pPr>
            <a:r>
              <a:rPr dirty="0"/>
              <a:t>10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05560" y="1339850"/>
            <a:ext cx="7073265" cy="46101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97180" marR="5080" indent="-284480">
              <a:lnSpc>
                <a:spcPct val="88900"/>
              </a:lnSpc>
              <a:spcBef>
                <a:spcPts val="525"/>
              </a:spcBef>
            </a:pPr>
            <a:r>
              <a:rPr sz="2550" b="1" spc="248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550" b="1" spc="-17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spc="-15" dirty="0">
                <a:latin typeface="Times New Roman"/>
                <a:cs typeface="Times New Roman"/>
              </a:rPr>
              <a:t>most commonly </a:t>
            </a:r>
            <a:r>
              <a:rPr sz="3200" spc="-5" dirty="0">
                <a:latin typeface="Times New Roman"/>
                <a:cs typeface="Times New Roman"/>
              </a:rPr>
              <a:t>used operation </a:t>
            </a:r>
            <a:r>
              <a:rPr sz="3200" dirty="0">
                <a:latin typeface="Times New Roman"/>
                <a:cs typeface="Times New Roman"/>
              </a:rPr>
              <a:t>on  </a:t>
            </a:r>
            <a:r>
              <a:rPr sz="3200" spc="-110" dirty="0">
                <a:latin typeface="Times New Roman"/>
                <a:cs typeface="Times New Roman"/>
              </a:rPr>
              <a:t>data </a:t>
            </a:r>
            <a:r>
              <a:rPr sz="3200" spc="-10" dirty="0">
                <a:latin typeface="Times New Roman"/>
                <a:cs typeface="Times New Roman"/>
              </a:rPr>
              <a:t>structure are </a:t>
            </a:r>
            <a:r>
              <a:rPr sz="3200" spc="-5" dirty="0">
                <a:latin typeface="Times New Roman"/>
                <a:cs typeface="Times New Roman"/>
              </a:rPr>
              <a:t>broadly </a:t>
            </a:r>
            <a:r>
              <a:rPr sz="3200" spc="-10" dirty="0">
                <a:latin typeface="Times New Roman"/>
                <a:cs typeface="Times New Roman"/>
              </a:rPr>
              <a:t>categorized into  </a:t>
            </a:r>
            <a:r>
              <a:rPr sz="3200" spc="-5" dirty="0">
                <a:latin typeface="Times New Roman"/>
                <a:cs typeface="Times New Roman"/>
              </a:rPr>
              <a:t>following types:</a:t>
            </a:r>
            <a:endParaRPr sz="32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32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10" dirty="0">
                <a:latin typeface="Times New Roman"/>
                <a:cs typeface="Times New Roman"/>
              </a:rPr>
              <a:t>Traversal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7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Insertion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6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Selection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7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Searching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6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Sorting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7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Merging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6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Destroy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Delete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5544" y="322579"/>
            <a:ext cx="5782945" cy="1137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1300" y="295909"/>
            <a:ext cx="51269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" dirty="0">
                <a:latin typeface="Calibri"/>
                <a:cs typeface="Calibri"/>
              </a:rPr>
              <a:t>Different </a:t>
            </a:r>
            <a:r>
              <a:rPr sz="4000" spc="-5" dirty="0">
                <a:latin typeface="Calibri"/>
                <a:cs typeface="Calibri"/>
              </a:rPr>
              <a:t>between</a:t>
            </a:r>
            <a:r>
              <a:rPr sz="4000" spc="-55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them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415"/>
              </a:spcBef>
            </a:pPr>
            <a:r>
              <a:rPr dirty="0"/>
              <a:t>11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97660" y="1362709"/>
            <a:ext cx="7208520" cy="4145279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95275" marR="5080" indent="-283210" algn="just">
              <a:lnSpc>
                <a:spcPct val="88900"/>
              </a:lnSpc>
              <a:spcBef>
                <a:spcPts val="525"/>
              </a:spcBef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3200" spc="100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A </a:t>
            </a:r>
            <a:r>
              <a:rPr sz="3200" b="1" spc="-5" dirty="0">
                <a:latin typeface="Times New Roman"/>
                <a:cs typeface="Times New Roman"/>
              </a:rPr>
              <a:t>primitive data structure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spc="-345" dirty="0">
                <a:latin typeface="Times New Roman"/>
                <a:cs typeface="Times New Roman"/>
              </a:rPr>
              <a:t>generally 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basic </a:t>
            </a:r>
            <a:r>
              <a:rPr sz="3200" spc="-10" dirty="0">
                <a:latin typeface="Times New Roman"/>
                <a:cs typeface="Times New Roman"/>
              </a:rPr>
              <a:t>structure </a:t>
            </a:r>
            <a:r>
              <a:rPr sz="3200" spc="-5" dirty="0">
                <a:latin typeface="Times New Roman"/>
                <a:cs typeface="Times New Roman"/>
              </a:rPr>
              <a:t>that is </a:t>
            </a:r>
            <a:r>
              <a:rPr sz="3200" dirty="0">
                <a:latin typeface="Times New Roman"/>
                <a:cs typeface="Times New Roman"/>
              </a:rPr>
              <a:t>usually built </a:t>
            </a:r>
            <a:r>
              <a:rPr sz="3200" spc="-5" dirty="0">
                <a:latin typeface="Times New Roman"/>
                <a:cs typeface="Times New Roman"/>
              </a:rPr>
              <a:t>into  </a:t>
            </a:r>
            <a:r>
              <a:rPr sz="3200" spc="-10" dirty="0">
                <a:latin typeface="Times New Roman"/>
                <a:cs typeface="Times New Roman"/>
              </a:rPr>
              <a:t>the language, </a:t>
            </a:r>
            <a:r>
              <a:rPr sz="3200" dirty="0">
                <a:latin typeface="Times New Roman"/>
                <a:cs typeface="Times New Roman"/>
              </a:rPr>
              <a:t>such </a:t>
            </a:r>
            <a:r>
              <a:rPr sz="3200" spc="-5" dirty="0">
                <a:latin typeface="Times New Roman"/>
                <a:cs typeface="Times New Roman"/>
              </a:rPr>
              <a:t>as an </a:t>
            </a:r>
            <a:r>
              <a:rPr sz="3200" spc="-15" dirty="0">
                <a:latin typeface="Times New Roman"/>
                <a:cs typeface="Times New Roman"/>
              </a:rPr>
              <a:t>integer,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float.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Times New Roman"/>
              <a:cs typeface="Times New Roman"/>
            </a:endParaRPr>
          </a:p>
          <a:p>
            <a:pPr marL="295275" marR="57150" indent="-283210">
              <a:lnSpc>
                <a:spcPct val="89000"/>
              </a:lnSpc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b="1" dirty="0">
                <a:latin typeface="Times New Roman"/>
                <a:cs typeface="Times New Roman"/>
              </a:rPr>
              <a:t>A </a:t>
            </a:r>
            <a:r>
              <a:rPr sz="3200" b="1" spc="-5" dirty="0">
                <a:latin typeface="Times New Roman"/>
                <a:cs typeface="Times New Roman"/>
              </a:rPr>
              <a:t>non-primitive </a:t>
            </a:r>
            <a:r>
              <a:rPr sz="3200" b="1" spc="-10" dirty="0">
                <a:latin typeface="Times New Roman"/>
                <a:cs typeface="Times New Roman"/>
              </a:rPr>
              <a:t>data </a:t>
            </a:r>
            <a:r>
              <a:rPr sz="3200" b="1" spc="-5" dirty="0">
                <a:latin typeface="Times New Roman"/>
                <a:cs typeface="Times New Roman"/>
              </a:rPr>
              <a:t>structure </a:t>
            </a:r>
            <a:r>
              <a:rPr sz="3200" spc="-5" dirty="0">
                <a:latin typeface="Times New Roman"/>
                <a:cs typeface="Times New Roman"/>
              </a:rPr>
              <a:t>is built  </a:t>
            </a:r>
            <a:r>
              <a:rPr sz="3200" dirty="0">
                <a:latin typeface="Times New Roman"/>
                <a:cs typeface="Times New Roman"/>
              </a:rPr>
              <a:t>out of </a:t>
            </a:r>
            <a:r>
              <a:rPr sz="3200" spc="-5" dirty="0">
                <a:latin typeface="Times New Roman"/>
                <a:cs typeface="Times New Roman"/>
              </a:rPr>
              <a:t>primitive </a:t>
            </a:r>
            <a:r>
              <a:rPr sz="3200" dirty="0">
                <a:latin typeface="Times New Roman"/>
                <a:cs typeface="Times New Roman"/>
              </a:rPr>
              <a:t>data </a:t>
            </a:r>
            <a:r>
              <a:rPr sz="3200" spc="-5" dirty="0">
                <a:latin typeface="Times New Roman"/>
                <a:cs typeface="Times New Roman"/>
              </a:rPr>
              <a:t>structures </a:t>
            </a:r>
            <a:r>
              <a:rPr sz="3200" spc="-10" dirty="0">
                <a:latin typeface="Times New Roman"/>
                <a:cs typeface="Times New Roman"/>
              </a:rPr>
              <a:t>linked  together </a:t>
            </a:r>
            <a:r>
              <a:rPr sz="3200" spc="-5" dirty="0">
                <a:latin typeface="Times New Roman"/>
                <a:cs typeface="Times New Roman"/>
              </a:rPr>
              <a:t>in </a:t>
            </a:r>
            <a:r>
              <a:rPr sz="3200" spc="-10" dirty="0">
                <a:latin typeface="Times New Roman"/>
                <a:cs typeface="Times New Roman"/>
              </a:rPr>
              <a:t>meaningful </a:t>
            </a:r>
            <a:r>
              <a:rPr sz="3200" spc="-5" dirty="0">
                <a:latin typeface="Times New Roman"/>
                <a:cs typeface="Times New Roman"/>
              </a:rPr>
              <a:t>ways, such as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or 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linked-list, binary </a:t>
            </a:r>
            <a:r>
              <a:rPr sz="3200" spc="-10" dirty="0">
                <a:latin typeface="Times New Roman"/>
                <a:cs typeface="Times New Roman"/>
              </a:rPr>
              <a:t>search </a:t>
            </a:r>
            <a:r>
              <a:rPr sz="3200" spc="-5" dirty="0">
                <a:latin typeface="Times New Roman"/>
                <a:cs typeface="Times New Roman"/>
              </a:rPr>
              <a:t>tree, </a:t>
            </a:r>
            <a:r>
              <a:rPr sz="3200" spc="-100" dirty="0">
                <a:latin typeface="Times New Roman"/>
                <a:cs typeface="Times New Roman"/>
              </a:rPr>
              <a:t>AVL  </a:t>
            </a:r>
            <a:r>
              <a:rPr sz="3200" spc="-40" dirty="0">
                <a:latin typeface="Times New Roman"/>
                <a:cs typeface="Times New Roman"/>
              </a:rPr>
              <a:t>Tree, </a:t>
            </a:r>
            <a:r>
              <a:rPr sz="3200" spc="-5" dirty="0">
                <a:latin typeface="Times New Roman"/>
                <a:cs typeface="Times New Roman"/>
              </a:rPr>
              <a:t>graph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etc.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205740"/>
            <a:ext cx="9142996" cy="665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210820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6600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079"/>
                </a:lnTo>
                <a:lnTo>
                  <a:pt x="548005" y="610869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6884"/>
                </a:lnTo>
                <a:lnTo>
                  <a:pt x="692785" y="439419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4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210820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4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39419"/>
                </a:lnTo>
                <a:lnTo>
                  <a:pt x="668020" y="476884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0869"/>
                </a:lnTo>
                <a:lnTo>
                  <a:pt x="513714" y="640079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6600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208279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9234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275"/>
                </a:lnTo>
                <a:lnTo>
                  <a:pt x="6350" y="756285"/>
                </a:lnTo>
                <a:lnTo>
                  <a:pt x="12700" y="709295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8940"/>
                </a:lnTo>
                <a:lnTo>
                  <a:pt x="149225" y="370840"/>
                </a:lnTo>
                <a:lnTo>
                  <a:pt x="175894" y="334010"/>
                </a:lnTo>
                <a:lnTo>
                  <a:pt x="203835" y="299085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8590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2865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065"/>
                </a:lnTo>
                <a:lnTo>
                  <a:pt x="756920" y="5080"/>
                </a:lnTo>
                <a:lnTo>
                  <a:pt x="803910" y="1270"/>
                </a:lnTo>
                <a:lnTo>
                  <a:pt x="852170" y="0"/>
                </a:lnTo>
                <a:lnTo>
                  <a:pt x="900430" y="1270"/>
                </a:lnTo>
                <a:lnTo>
                  <a:pt x="948055" y="5080"/>
                </a:lnTo>
                <a:lnTo>
                  <a:pt x="995045" y="12065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2865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8590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085"/>
                </a:lnTo>
                <a:lnTo>
                  <a:pt x="1529080" y="334010"/>
                </a:lnTo>
                <a:lnTo>
                  <a:pt x="1555750" y="370840"/>
                </a:lnTo>
                <a:lnTo>
                  <a:pt x="1579880" y="408940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295"/>
                </a:lnTo>
                <a:lnTo>
                  <a:pt x="1698625" y="756285"/>
                </a:lnTo>
                <a:lnTo>
                  <a:pt x="1702434" y="803275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055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055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247775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256030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774825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2389"/>
                </a:lnTo>
                <a:lnTo>
                  <a:pt x="238124" y="43179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9525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129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3550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0829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256664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270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264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0560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206375"/>
            <a:ext cx="8131809" cy="6651625"/>
          </a:xfrm>
          <a:custGeom>
            <a:avLst/>
            <a:gdLst/>
            <a:ahLst/>
            <a:cxnLst/>
            <a:rect l="l" t="t" r="r" b="b"/>
            <a:pathLst>
              <a:path w="8131809" h="6651625">
                <a:moveTo>
                  <a:pt x="8131441" y="0"/>
                </a:moveTo>
                <a:lnTo>
                  <a:pt x="8131441" y="6651269"/>
                </a:lnTo>
                <a:lnTo>
                  <a:pt x="0" y="6651269"/>
                </a:lnTo>
                <a:lnTo>
                  <a:pt x="0" y="0"/>
                </a:lnTo>
                <a:lnTo>
                  <a:pt x="8131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205740"/>
            <a:ext cx="156844" cy="6651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206375"/>
            <a:ext cx="73660" cy="6651625"/>
          </a:xfrm>
          <a:custGeom>
            <a:avLst/>
            <a:gdLst/>
            <a:ahLst/>
            <a:cxnLst/>
            <a:rect l="l" t="t" r="r" b="b"/>
            <a:pathLst>
              <a:path w="73659" h="6651625">
                <a:moveTo>
                  <a:pt x="73659" y="6651269"/>
                </a:moveTo>
                <a:lnTo>
                  <a:pt x="0" y="6651269"/>
                </a:lnTo>
                <a:lnTo>
                  <a:pt x="0" y="0"/>
                </a:lnTo>
                <a:lnTo>
                  <a:pt x="73659" y="0"/>
                </a:lnTo>
                <a:lnTo>
                  <a:pt x="73659" y="6651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16025" y="137160"/>
            <a:ext cx="4939030" cy="1031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6025" y="685165"/>
            <a:ext cx="5454015" cy="1031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264159"/>
            <a:ext cx="4879975" cy="11150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4260"/>
              </a:lnSpc>
              <a:spcBef>
                <a:spcPts val="290"/>
              </a:spcBef>
            </a:pPr>
            <a:r>
              <a:rPr spc="-5" dirty="0"/>
              <a:t>Description </a:t>
            </a:r>
            <a:r>
              <a:rPr dirty="0"/>
              <a:t>of various  </a:t>
            </a:r>
            <a:r>
              <a:rPr spc="-5" dirty="0"/>
              <a:t>Data Structures </a:t>
            </a:r>
            <a:r>
              <a:rPr dirty="0"/>
              <a:t>:</a:t>
            </a:r>
            <a:r>
              <a:rPr spc="-70" dirty="0"/>
              <a:t> </a:t>
            </a:r>
            <a:r>
              <a:rPr spc="-15" dirty="0"/>
              <a:t>Arrays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415"/>
              </a:spcBef>
            </a:pPr>
            <a:r>
              <a:rPr dirty="0"/>
              <a:t>12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97660" y="1451609"/>
            <a:ext cx="7158355" cy="300101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5275" marR="831215" indent="-283210">
              <a:lnSpc>
                <a:spcPts val="3790"/>
              </a:lnSpc>
              <a:spcBef>
                <a:spcPts val="265"/>
              </a:spcBef>
            </a:pPr>
            <a:r>
              <a:rPr sz="1600" b="1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1" spc="229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array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spc="-10" dirty="0">
                <a:latin typeface="Times New Roman"/>
                <a:cs typeface="Times New Roman"/>
              </a:rPr>
              <a:t>defined </a:t>
            </a:r>
            <a:r>
              <a:rPr sz="3200" spc="-5" dirty="0">
                <a:latin typeface="Times New Roman"/>
                <a:cs typeface="Times New Roman"/>
              </a:rPr>
              <a:t>as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10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finite  </a:t>
            </a:r>
            <a:r>
              <a:rPr sz="3200" dirty="0">
                <a:latin typeface="Times New Roman"/>
                <a:cs typeface="Times New Roman"/>
              </a:rPr>
              <a:t>number </a:t>
            </a:r>
            <a:r>
              <a:rPr sz="3200" spc="-5" dirty="0">
                <a:latin typeface="Times New Roman"/>
                <a:cs typeface="Times New Roman"/>
              </a:rPr>
              <a:t>of </a:t>
            </a:r>
            <a:r>
              <a:rPr sz="3200" dirty="0">
                <a:latin typeface="Times New Roman"/>
                <a:cs typeface="Times New Roman"/>
              </a:rPr>
              <a:t>homogeneous </a:t>
            </a:r>
            <a:r>
              <a:rPr sz="3200" spc="-5" dirty="0">
                <a:latin typeface="Times New Roman"/>
                <a:cs typeface="Times New Roman"/>
              </a:rPr>
              <a:t>elements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  </a:t>
            </a:r>
            <a:r>
              <a:rPr sz="3200" spc="-15" dirty="0">
                <a:latin typeface="Times New Roman"/>
                <a:cs typeface="Times New Roman"/>
              </a:rPr>
              <a:t>same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items.</a:t>
            </a:r>
            <a:endParaRPr sz="3200">
              <a:latin typeface="Times New Roman"/>
              <a:cs typeface="Times New Roman"/>
            </a:endParaRPr>
          </a:p>
          <a:p>
            <a:pPr marL="295275" marR="5080" indent="-283210">
              <a:lnSpc>
                <a:spcPts val="3790"/>
              </a:lnSpc>
              <a:spcBef>
                <a:spcPts val="640"/>
              </a:spcBef>
              <a:tabLst>
                <a:tab pos="3608704" algn="l"/>
              </a:tabLst>
            </a:pPr>
            <a:r>
              <a:rPr sz="1600" b="1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1" spc="22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It </a:t>
            </a:r>
            <a:r>
              <a:rPr sz="3200" spc="-15" dirty="0">
                <a:latin typeface="Times New Roman"/>
                <a:cs typeface="Times New Roman"/>
              </a:rPr>
              <a:t>means </a:t>
            </a:r>
            <a:r>
              <a:rPr sz="3200" spc="-5" dirty="0">
                <a:latin typeface="Times New Roman"/>
                <a:cs typeface="Times New Roman"/>
              </a:rPr>
              <a:t>an array </a:t>
            </a:r>
            <a:r>
              <a:rPr sz="3200" spc="-10" dirty="0">
                <a:latin typeface="Times New Roman"/>
                <a:cs typeface="Times New Roman"/>
              </a:rPr>
              <a:t>can contain </a:t>
            </a:r>
            <a:r>
              <a:rPr sz="3200" dirty="0">
                <a:latin typeface="Times New Roman"/>
                <a:cs typeface="Times New Roman"/>
              </a:rPr>
              <a:t>one </a:t>
            </a:r>
            <a:r>
              <a:rPr sz="3200" spc="-10" dirty="0">
                <a:latin typeface="Times New Roman"/>
                <a:cs typeface="Times New Roman"/>
              </a:rPr>
              <a:t>type </a:t>
            </a:r>
            <a:r>
              <a:rPr sz="3200" spc="-85" dirty="0">
                <a:latin typeface="Times New Roman"/>
                <a:cs typeface="Times New Roman"/>
              </a:rPr>
              <a:t>of  </a:t>
            </a:r>
            <a:r>
              <a:rPr sz="3200" dirty="0">
                <a:latin typeface="Times New Roman"/>
                <a:cs typeface="Times New Roman"/>
              </a:rPr>
              <a:t>data </a:t>
            </a:r>
            <a:r>
              <a:rPr sz="3200" spc="-40" dirty="0">
                <a:latin typeface="Times New Roman"/>
                <a:cs typeface="Times New Roman"/>
              </a:rPr>
              <a:t>only,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either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all	</a:t>
            </a:r>
            <a:r>
              <a:rPr sz="3200" spc="-15" dirty="0">
                <a:latin typeface="Times New Roman"/>
                <a:cs typeface="Times New Roman"/>
              </a:rPr>
              <a:t>integer, </a:t>
            </a:r>
            <a:r>
              <a:rPr sz="3200" spc="-10" dirty="0">
                <a:latin typeface="Times New Roman"/>
                <a:cs typeface="Times New Roman"/>
              </a:rPr>
              <a:t>all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float-point  </a:t>
            </a:r>
            <a:r>
              <a:rPr sz="3200" dirty="0">
                <a:latin typeface="Times New Roman"/>
                <a:cs typeface="Times New Roman"/>
              </a:rPr>
              <a:t>number </a:t>
            </a:r>
            <a:r>
              <a:rPr sz="3200" spc="-5" dirty="0">
                <a:latin typeface="Times New Roman"/>
                <a:cs typeface="Times New Roman"/>
              </a:rPr>
              <a:t>or all</a:t>
            </a:r>
            <a:r>
              <a:rPr sz="3200" spc="5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character.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25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2189" y="12"/>
            <a:ext cx="8131809" cy="26034"/>
          </a:xfrm>
          <a:custGeom>
            <a:avLst/>
            <a:gdLst/>
            <a:ahLst/>
            <a:cxnLst/>
            <a:rect l="l" t="t" r="r" b="b"/>
            <a:pathLst>
              <a:path w="8131809" h="26034">
                <a:moveTo>
                  <a:pt x="8131441" y="0"/>
                </a:moveTo>
                <a:lnTo>
                  <a:pt x="0" y="0"/>
                </a:lnTo>
                <a:lnTo>
                  <a:pt x="0" y="26022"/>
                </a:lnTo>
                <a:lnTo>
                  <a:pt x="8131441" y="26022"/>
                </a:lnTo>
                <a:lnTo>
                  <a:pt x="8131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" y="12"/>
            <a:ext cx="156844" cy="25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5364" y="12"/>
            <a:ext cx="73660" cy="26034"/>
          </a:xfrm>
          <a:custGeom>
            <a:avLst/>
            <a:gdLst/>
            <a:ahLst/>
            <a:cxnLst/>
            <a:rect l="l" t="t" r="r" b="b"/>
            <a:pathLst>
              <a:path w="73659" h="26034">
                <a:moveTo>
                  <a:pt x="73659" y="0"/>
                </a:moveTo>
                <a:lnTo>
                  <a:pt x="0" y="0"/>
                </a:lnTo>
                <a:lnTo>
                  <a:pt x="0" y="26022"/>
                </a:lnTo>
                <a:lnTo>
                  <a:pt x="73659" y="26022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" y="717550"/>
            <a:ext cx="9142996" cy="6140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44" y="722630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20"/>
                </a:lnTo>
                <a:lnTo>
                  <a:pt x="48895" y="819150"/>
                </a:lnTo>
                <a:lnTo>
                  <a:pt x="96520" y="815340"/>
                </a:lnTo>
                <a:lnTo>
                  <a:pt x="142875" y="808355"/>
                </a:lnTo>
                <a:lnTo>
                  <a:pt x="188595" y="798830"/>
                </a:lnTo>
                <a:lnTo>
                  <a:pt x="233679" y="787400"/>
                </a:lnTo>
                <a:lnTo>
                  <a:pt x="277495" y="772795"/>
                </a:lnTo>
                <a:lnTo>
                  <a:pt x="320040" y="756285"/>
                </a:lnTo>
                <a:lnTo>
                  <a:pt x="361315" y="737235"/>
                </a:lnTo>
                <a:lnTo>
                  <a:pt x="401320" y="716280"/>
                </a:lnTo>
                <a:lnTo>
                  <a:pt x="440055" y="692785"/>
                </a:lnTo>
                <a:lnTo>
                  <a:pt x="477520" y="668020"/>
                </a:lnTo>
                <a:lnTo>
                  <a:pt x="513714" y="640715"/>
                </a:lnTo>
                <a:lnTo>
                  <a:pt x="548005" y="611505"/>
                </a:lnTo>
                <a:lnTo>
                  <a:pt x="580390" y="579755"/>
                </a:lnTo>
                <a:lnTo>
                  <a:pt x="611505" y="548005"/>
                </a:lnTo>
                <a:lnTo>
                  <a:pt x="640715" y="513080"/>
                </a:lnTo>
                <a:lnTo>
                  <a:pt x="668020" y="477520"/>
                </a:lnTo>
                <a:lnTo>
                  <a:pt x="692785" y="440055"/>
                </a:lnTo>
                <a:lnTo>
                  <a:pt x="716280" y="400685"/>
                </a:lnTo>
                <a:lnTo>
                  <a:pt x="737235" y="360680"/>
                </a:lnTo>
                <a:lnTo>
                  <a:pt x="756285" y="319405"/>
                </a:lnTo>
                <a:lnTo>
                  <a:pt x="772795" y="276860"/>
                </a:lnTo>
                <a:lnTo>
                  <a:pt x="787400" y="233045"/>
                </a:lnTo>
                <a:lnTo>
                  <a:pt x="798830" y="187960"/>
                </a:lnTo>
                <a:lnTo>
                  <a:pt x="808355" y="142240"/>
                </a:lnTo>
                <a:lnTo>
                  <a:pt x="815340" y="95885"/>
                </a:lnTo>
                <a:lnTo>
                  <a:pt x="819150" y="48260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44" y="722630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60"/>
                </a:lnTo>
                <a:lnTo>
                  <a:pt x="815340" y="95885"/>
                </a:lnTo>
                <a:lnTo>
                  <a:pt x="808355" y="142240"/>
                </a:lnTo>
                <a:lnTo>
                  <a:pt x="798830" y="187960"/>
                </a:lnTo>
                <a:lnTo>
                  <a:pt x="787400" y="233045"/>
                </a:lnTo>
                <a:lnTo>
                  <a:pt x="772795" y="276860"/>
                </a:lnTo>
                <a:lnTo>
                  <a:pt x="756285" y="319405"/>
                </a:lnTo>
                <a:lnTo>
                  <a:pt x="737235" y="360680"/>
                </a:lnTo>
                <a:lnTo>
                  <a:pt x="716280" y="400685"/>
                </a:lnTo>
                <a:lnTo>
                  <a:pt x="692785" y="440055"/>
                </a:lnTo>
                <a:lnTo>
                  <a:pt x="668020" y="477520"/>
                </a:lnTo>
                <a:lnTo>
                  <a:pt x="640715" y="513080"/>
                </a:lnTo>
                <a:lnTo>
                  <a:pt x="611505" y="548005"/>
                </a:lnTo>
                <a:lnTo>
                  <a:pt x="580390" y="579755"/>
                </a:lnTo>
                <a:lnTo>
                  <a:pt x="548005" y="611505"/>
                </a:lnTo>
                <a:lnTo>
                  <a:pt x="513714" y="640715"/>
                </a:lnTo>
                <a:lnTo>
                  <a:pt x="477520" y="668020"/>
                </a:lnTo>
                <a:lnTo>
                  <a:pt x="440055" y="692785"/>
                </a:lnTo>
                <a:lnTo>
                  <a:pt x="401320" y="716280"/>
                </a:lnTo>
                <a:lnTo>
                  <a:pt x="361315" y="737235"/>
                </a:lnTo>
                <a:lnTo>
                  <a:pt x="320040" y="756285"/>
                </a:lnTo>
                <a:lnTo>
                  <a:pt x="277495" y="772795"/>
                </a:lnTo>
                <a:lnTo>
                  <a:pt x="233679" y="787400"/>
                </a:lnTo>
                <a:lnTo>
                  <a:pt x="188595" y="798830"/>
                </a:lnTo>
                <a:lnTo>
                  <a:pt x="142875" y="808355"/>
                </a:lnTo>
                <a:lnTo>
                  <a:pt x="96520" y="815340"/>
                </a:lnTo>
                <a:lnTo>
                  <a:pt x="48895" y="819150"/>
                </a:lnTo>
                <a:lnTo>
                  <a:pt x="635" y="820420"/>
                </a:lnTo>
                <a:lnTo>
                  <a:pt x="0" y="820420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095" y="720090"/>
            <a:ext cx="1790064" cy="1790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910" y="741044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4"/>
                </a:moveTo>
                <a:lnTo>
                  <a:pt x="1904" y="803909"/>
                </a:lnTo>
                <a:lnTo>
                  <a:pt x="6350" y="756284"/>
                </a:lnTo>
                <a:lnTo>
                  <a:pt x="12700" y="709929"/>
                </a:lnTo>
                <a:lnTo>
                  <a:pt x="20954" y="662939"/>
                </a:lnTo>
                <a:lnTo>
                  <a:pt x="33654" y="618489"/>
                </a:lnTo>
                <a:lnTo>
                  <a:pt x="46989" y="574039"/>
                </a:lnTo>
                <a:lnTo>
                  <a:pt x="63500" y="531494"/>
                </a:lnTo>
                <a:lnTo>
                  <a:pt x="81914" y="488950"/>
                </a:lnTo>
                <a:lnTo>
                  <a:pt x="101600" y="448309"/>
                </a:lnTo>
                <a:lnTo>
                  <a:pt x="125094" y="409575"/>
                </a:lnTo>
                <a:lnTo>
                  <a:pt x="149225" y="370839"/>
                </a:lnTo>
                <a:lnTo>
                  <a:pt x="175894" y="334644"/>
                </a:lnTo>
                <a:lnTo>
                  <a:pt x="203835" y="299719"/>
                </a:lnTo>
                <a:lnTo>
                  <a:pt x="234950" y="265429"/>
                </a:lnTo>
                <a:lnTo>
                  <a:pt x="266065" y="233679"/>
                </a:lnTo>
                <a:lnTo>
                  <a:pt x="300355" y="203834"/>
                </a:lnTo>
                <a:lnTo>
                  <a:pt x="335280" y="175894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4"/>
                </a:lnTo>
                <a:lnTo>
                  <a:pt x="531494" y="63500"/>
                </a:lnTo>
                <a:lnTo>
                  <a:pt x="574040" y="46354"/>
                </a:lnTo>
                <a:lnTo>
                  <a:pt x="618490" y="32384"/>
                </a:lnTo>
                <a:lnTo>
                  <a:pt x="663575" y="20954"/>
                </a:lnTo>
                <a:lnTo>
                  <a:pt x="709295" y="12700"/>
                </a:lnTo>
                <a:lnTo>
                  <a:pt x="756920" y="5079"/>
                </a:lnTo>
                <a:lnTo>
                  <a:pt x="803910" y="1904"/>
                </a:lnTo>
                <a:lnTo>
                  <a:pt x="852170" y="0"/>
                </a:lnTo>
                <a:lnTo>
                  <a:pt x="900430" y="1904"/>
                </a:lnTo>
                <a:lnTo>
                  <a:pt x="948055" y="5079"/>
                </a:lnTo>
                <a:lnTo>
                  <a:pt x="995045" y="12700"/>
                </a:lnTo>
                <a:lnTo>
                  <a:pt x="1040765" y="20954"/>
                </a:lnTo>
                <a:lnTo>
                  <a:pt x="1085850" y="32384"/>
                </a:lnTo>
                <a:lnTo>
                  <a:pt x="1130935" y="46354"/>
                </a:lnTo>
                <a:lnTo>
                  <a:pt x="1173480" y="63500"/>
                </a:lnTo>
                <a:lnTo>
                  <a:pt x="1215390" y="80644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894"/>
                </a:lnTo>
                <a:lnTo>
                  <a:pt x="1404620" y="203834"/>
                </a:lnTo>
                <a:lnTo>
                  <a:pt x="1438275" y="233679"/>
                </a:lnTo>
                <a:lnTo>
                  <a:pt x="1470025" y="265429"/>
                </a:lnTo>
                <a:lnTo>
                  <a:pt x="1500505" y="299719"/>
                </a:lnTo>
                <a:lnTo>
                  <a:pt x="1529080" y="334644"/>
                </a:lnTo>
                <a:lnTo>
                  <a:pt x="1555750" y="370839"/>
                </a:lnTo>
                <a:lnTo>
                  <a:pt x="1579880" y="409575"/>
                </a:lnTo>
                <a:lnTo>
                  <a:pt x="1602740" y="448309"/>
                </a:lnTo>
                <a:lnTo>
                  <a:pt x="1623060" y="488950"/>
                </a:lnTo>
                <a:lnTo>
                  <a:pt x="1641475" y="531494"/>
                </a:lnTo>
                <a:lnTo>
                  <a:pt x="1657984" y="574039"/>
                </a:lnTo>
                <a:lnTo>
                  <a:pt x="1671320" y="618489"/>
                </a:lnTo>
                <a:lnTo>
                  <a:pt x="1683384" y="662939"/>
                </a:lnTo>
                <a:lnTo>
                  <a:pt x="1692275" y="709929"/>
                </a:lnTo>
                <a:lnTo>
                  <a:pt x="1698625" y="756284"/>
                </a:lnTo>
                <a:lnTo>
                  <a:pt x="1702434" y="803909"/>
                </a:lnTo>
                <a:lnTo>
                  <a:pt x="1704339" y="852804"/>
                </a:lnTo>
                <a:lnTo>
                  <a:pt x="1702434" y="901064"/>
                </a:lnTo>
                <a:lnTo>
                  <a:pt x="1698625" y="948689"/>
                </a:lnTo>
                <a:lnTo>
                  <a:pt x="1692275" y="995679"/>
                </a:lnTo>
                <a:lnTo>
                  <a:pt x="1683384" y="1041400"/>
                </a:lnTo>
                <a:lnTo>
                  <a:pt x="1671320" y="1086484"/>
                </a:lnTo>
                <a:lnTo>
                  <a:pt x="1657984" y="1130300"/>
                </a:lnTo>
                <a:lnTo>
                  <a:pt x="1641475" y="1173479"/>
                </a:lnTo>
                <a:lnTo>
                  <a:pt x="1623060" y="1215389"/>
                </a:lnTo>
                <a:lnTo>
                  <a:pt x="1602740" y="1256029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29"/>
                </a:lnTo>
                <a:lnTo>
                  <a:pt x="1500505" y="1405254"/>
                </a:lnTo>
                <a:lnTo>
                  <a:pt x="1470025" y="1438909"/>
                </a:lnTo>
                <a:lnTo>
                  <a:pt x="1438275" y="1470659"/>
                </a:lnTo>
                <a:lnTo>
                  <a:pt x="1404620" y="1501139"/>
                </a:lnTo>
                <a:lnTo>
                  <a:pt x="1369695" y="1529079"/>
                </a:lnTo>
                <a:lnTo>
                  <a:pt x="1332865" y="1555750"/>
                </a:lnTo>
                <a:lnTo>
                  <a:pt x="1295400" y="1580514"/>
                </a:lnTo>
                <a:lnTo>
                  <a:pt x="1256030" y="1602739"/>
                </a:lnTo>
                <a:lnTo>
                  <a:pt x="1215390" y="1623694"/>
                </a:lnTo>
                <a:lnTo>
                  <a:pt x="1173480" y="1642109"/>
                </a:lnTo>
                <a:lnTo>
                  <a:pt x="1130935" y="1657984"/>
                </a:lnTo>
                <a:lnTo>
                  <a:pt x="1085850" y="1671954"/>
                </a:lnTo>
                <a:lnTo>
                  <a:pt x="1040765" y="1683384"/>
                </a:lnTo>
                <a:lnTo>
                  <a:pt x="995045" y="1692275"/>
                </a:lnTo>
                <a:lnTo>
                  <a:pt x="948055" y="1699259"/>
                </a:lnTo>
                <a:lnTo>
                  <a:pt x="900430" y="1703069"/>
                </a:lnTo>
                <a:lnTo>
                  <a:pt x="852170" y="1704339"/>
                </a:lnTo>
                <a:lnTo>
                  <a:pt x="803910" y="1703069"/>
                </a:lnTo>
                <a:lnTo>
                  <a:pt x="756920" y="1699259"/>
                </a:lnTo>
                <a:lnTo>
                  <a:pt x="709295" y="1692275"/>
                </a:lnTo>
                <a:lnTo>
                  <a:pt x="663575" y="1683384"/>
                </a:lnTo>
                <a:lnTo>
                  <a:pt x="618490" y="1671954"/>
                </a:lnTo>
                <a:lnTo>
                  <a:pt x="574040" y="1657984"/>
                </a:lnTo>
                <a:lnTo>
                  <a:pt x="531494" y="1642109"/>
                </a:lnTo>
                <a:lnTo>
                  <a:pt x="488950" y="1623694"/>
                </a:lnTo>
                <a:lnTo>
                  <a:pt x="448309" y="1602739"/>
                </a:lnTo>
                <a:lnTo>
                  <a:pt x="408940" y="1580514"/>
                </a:lnTo>
                <a:lnTo>
                  <a:pt x="372110" y="1555750"/>
                </a:lnTo>
                <a:lnTo>
                  <a:pt x="335280" y="1529079"/>
                </a:lnTo>
                <a:lnTo>
                  <a:pt x="300355" y="1501139"/>
                </a:lnTo>
                <a:lnTo>
                  <a:pt x="266065" y="1470659"/>
                </a:lnTo>
                <a:lnTo>
                  <a:pt x="234950" y="1438909"/>
                </a:lnTo>
                <a:lnTo>
                  <a:pt x="203835" y="1405254"/>
                </a:lnTo>
                <a:lnTo>
                  <a:pt x="175894" y="1370329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29"/>
                </a:lnTo>
                <a:lnTo>
                  <a:pt x="81914" y="1215389"/>
                </a:lnTo>
                <a:lnTo>
                  <a:pt x="63500" y="1173479"/>
                </a:lnTo>
                <a:lnTo>
                  <a:pt x="46989" y="1130300"/>
                </a:lnTo>
                <a:lnTo>
                  <a:pt x="33654" y="1086484"/>
                </a:lnTo>
                <a:lnTo>
                  <a:pt x="20954" y="1041400"/>
                </a:lnTo>
                <a:lnTo>
                  <a:pt x="12700" y="995679"/>
                </a:lnTo>
                <a:lnTo>
                  <a:pt x="6350" y="948689"/>
                </a:lnTo>
                <a:lnTo>
                  <a:pt x="1904" y="901064"/>
                </a:lnTo>
                <a:lnTo>
                  <a:pt x="0" y="852804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0814" y="1759585"/>
            <a:ext cx="1156335" cy="1153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767839"/>
            <a:ext cx="1116965" cy="11118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7334" y="2286635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19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69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4"/>
                </a:lnTo>
                <a:lnTo>
                  <a:pt x="724535" y="26669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871855" y="83819"/>
                </a:lnTo>
                <a:lnTo>
                  <a:pt x="930275" y="121285"/>
                </a:lnTo>
                <a:lnTo>
                  <a:pt x="976630" y="163194"/>
                </a:lnTo>
                <a:lnTo>
                  <a:pt x="1009650" y="207644"/>
                </a:lnTo>
                <a:lnTo>
                  <a:pt x="1029970" y="254635"/>
                </a:lnTo>
                <a:lnTo>
                  <a:pt x="1036955" y="302894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69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19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19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325" y="1768475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79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4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4"/>
                </a:lnTo>
                <a:lnTo>
                  <a:pt x="427355" y="1017904"/>
                </a:lnTo>
                <a:lnTo>
                  <a:pt x="465455" y="1027429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4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79"/>
                </a:lnTo>
                <a:lnTo>
                  <a:pt x="412750" y="610870"/>
                </a:lnTo>
                <a:lnTo>
                  <a:pt x="343534" y="636904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2189" y="718184"/>
            <a:ext cx="8131809" cy="6139815"/>
          </a:xfrm>
          <a:custGeom>
            <a:avLst/>
            <a:gdLst/>
            <a:ahLst/>
            <a:cxnLst/>
            <a:rect l="l" t="t" r="r" b="b"/>
            <a:pathLst>
              <a:path w="8131809" h="6139815">
                <a:moveTo>
                  <a:pt x="8131441" y="0"/>
                </a:moveTo>
                <a:lnTo>
                  <a:pt x="8131441" y="6139459"/>
                </a:lnTo>
                <a:lnTo>
                  <a:pt x="0" y="6139459"/>
                </a:lnTo>
                <a:lnTo>
                  <a:pt x="0" y="0"/>
                </a:lnTo>
                <a:lnTo>
                  <a:pt x="8131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" y="717550"/>
            <a:ext cx="156844" cy="61400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5364" y="718184"/>
            <a:ext cx="73660" cy="6139815"/>
          </a:xfrm>
          <a:custGeom>
            <a:avLst/>
            <a:gdLst/>
            <a:ahLst/>
            <a:cxnLst/>
            <a:rect l="l" t="t" r="r" b="b"/>
            <a:pathLst>
              <a:path w="73659" h="6139815">
                <a:moveTo>
                  <a:pt x="73659" y="6139459"/>
                </a:moveTo>
                <a:lnTo>
                  <a:pt x="0" y="6139459"/>
                </a:lnTo>
                <a:lnTo>
                  <a:pt x="0" y="0"/>
                </a:lnTo>
                <a:lnTo>
                  <a:pt x="73659" y="0"/>
                </a:lnTo>
                <a:lnTo>
                  <a:pt x="73659" y="61394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1889" y="274954"/>
            <a:ext cx="6432550" cy="12509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642110" y="246379"/>
            <a:ext cx="54463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Calibri"/>
                <a:cs typeface="Calibri"/>
              </a:rPr>
              <a:t>One dimensional</a:t>
            </a:r>
            <a:r>
              <a:rPr sz="4400" spc="-80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array: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415"/>
              </a:spcBef>
            </a:pPr>
            <a:r>
              <a:rPr dirty="0"/>
              <a:t>13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97660" y="1423670"/>
            <a:ext cx="7052945" cy="437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5080" indent="-283210">
              <a:lnSpc>
                <a:spcPct val="100000"/>
              </a:lnSpc>
              <a:spcBef>
                <a:spcPts val="100"/>
              </a:spcBef>
            </a:pPr>
            <a:r>
              <a:rPr sz="1600" b="1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1" spc="41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An array with only one row </a:t>
            </a:r>
            <a:r>
              <a:rPr sz="2000" b="1" i="1" dirty="0">
                <a:latin typeface="Times New Roman"/>
                <a:cs typeface="Times New Roman"/>
              </a:rPr>
              <a:t>or </a:t>
            </a:r>
            <a:r>
              <a:rPr sz="2000" b="1" i="1" spc="-5" dirty="0">
                <a:latin typeface="Times New Roman"/>
                <a:cs typeface="Times New Roman"/>
              </a:rPr>
              <a:t>column </a:t>
            </a:r>
            <a:r>
              <a:rPr sz="2000" b="1" i="1" dirty="0">
                <a:latin typeface="Times New Roman"/>
                <a:cs typeface="Times New Roman"/>
              </a:rPr>
              <a:t>is </a:t>
            </a:r>
            <a:r>
              <a:rPr sz="2000" b="1" i="1" spc="-5" dirty="0">
                <a:latin typeface="Times New Roman"/>
                <a:cs typeface="Times New Roman"/>
              </a:rPr>
              <a:t>called </a:t>
            </a:r>
            <a:r>
              <a:rPr sz="2000" b="1" i="1" spc="-110" dirty="0">
                <a:latin typeface="Times New Roman"/>
                <a:cs typeface="Times New Roman"/>
              </a:rPr>
              <a:t>one-dimensional  </a:t>
            </a:r>
            <a:r>
              <a:rPr sz="2000" b="1" i="1" dirty="0">
                <a:latin typeface="Times New Roman"/>
                <a:cs typeface="Times New Roman"/>
              </a:rPr>
              <a:t>array.</a:t>
            </a:r>
            <a:endParaRPr sz="2000">
              <a:latin typeface="Times New Roman"/>
              <a:cs typeface="Times New Roman"/>
            </a:endParaRPr>
          </a:p>
          <a:p>
            <a:pPr marL="295275" marR="259715" indent="-283210">
              <a:lnSpc>
                <a:spcPct val="100400"/>
              </a:lnSpc>
              <a:spcBef>
                <a:spcPts val="590"/>
              </a:spcBef>
            </a:pPr>
            <a:r>
              <a:rPr sz="1600" b="1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1" spc="33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is </a:t>
            </a:r>
            <a:r>
              <a:rPr sz="2000" spc="-5" dirty="0">
                <a:latin typeface="Times New Roman"/>
                <a:cs typeface="Times New Roman"/>
              </a:rPr>
              <a:t>finite collection of 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5" dirty="0">
                <a:latin typeface="Times New Roman"/>
                <a:cs typeface="Times New Roman"/>
              </a:rPr>
              <a:t>number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elements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same type </a:t>
            </a:r>
            <a:r>
              <a:rPr sz="2000" spc="-380" dirty="0">
                <a:latin typeface="Times New Roman"/>
                <a:cs typeface="Times New Roman"/>
              </a:rPr>
              <a:t>such  </a:t>
            </a:r>
            <a:r>
              <a:rPr sz="2000" spc="-5" dirty="0">
                <a:latin typeface="Times New Roman"/>
                <a:cs typeface="Times New Roman"/>
              </a:rPr>
              <a:t>that:</a:t>
            </a:r>
            <a:endParaRPr sz="2000">
              <a:latin typeface="Times New Roman"/>
              <a:cs typeface="Times New Roman"/>
            </a:endParaRPr>
          </a:p>
          <a:p>
            <a:pPr marL="845819" indent="-558800">
              <a:lnSpc>
                <a:spcPct val="100000"/>
              </a:lnSpc>
              <a:spcBef>
                <a:spcPts val="590"/>
              </a:spcBef>
              <a:buClr>
                <a:srgbClr val="3790A6"/>
              </a:buClr>
              <a:buFont typeface="Verdana"/>
              <a:buChar char="◦"/>
              <a:tabLst>
                <a:tab pos="845185" algn="l"/>
                <a:tab pos="845819" algn="l"/>
              </a:tabLst>
            </a:pP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referred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indexing.</a:t>
            </a:r>
            <a:endParaRPr sz="2000">
              <a:latin typeface="Times New Roman"/>
              <a:cs typeface="Times New Roman"/>
            </a:endParaRPr>
          </a:p>
          <a:p>
            <a:pPr marL="744220" indent="-45720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743585" algn="l"/>
                <a:tab pos="744220" algn="l"/>
              </a:tabLst>
            </a:pP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syntax </a:t>
            </a:r>
            <a:r>
              <a:rPr sz="2000" spc="-5" dirty="0">
                <a:latin typeface="Times New Roman"/>
                <a:cs typeface="Times New Roman"/>
              </a:rPr>
              <a:t>Elements are stored 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continuous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locations.</a:t>
            </a:r>
            <a:endParaRPr sz="2000">
              <a:latin typeface="Times New Roman"/>
              <a:cs typeface="Times New Roman"/>
            </a:endParaRPr>
          </a:p>
          <a:p>
            <a:pPr marL="845819" indent="-55880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845185" algn="l"/>
                <a:tab pos="845819" algn="l"/>
              </a:tabLst>
            </a:pPr>
            <a:r>
              <a:rPr sz="2000" spc="-5" dirty="0">
                <a:latin typeface="Times New Roman"/>
                <a:cs typeface="Times New Roman"/>
              </a:rPr>
              <a:t>Elements </a:t>
            </a:r>
            <a:r>
              <a:rPr sz="2000" dirty="0">
                <a:latin typeface="Times New Roman"/>
                <a:cs typeface="Times New Roman"/>
              </a:rPr>
              <a:t>x to </a:t>
            </a:r>
            <a:r>
              <a:rPr sz="2000" spc="-5" dirty="0">
                <a:latin typeface="Times New Roman"/>
                <a:cs typeface="Times New Roman"/>
              </a:rPr>
              <a:t>define one-dimensional array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1" spc="29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Syntax: Datatype Array_Name [Size];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1" spc="26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Where,</a:t>
            </a:r>
            <a:endParaRPr sz="2000">
              <a:latin typeface="Times New Roman"/>
              <a:cs typeface="Times New Roman"/>
            </a:endParaRPr>
          </a:p>
          <a:p>
            <a:pPr marL="295275" marR="359410">
              <a:lnSpc>
                <a:spcPct val="125000"/>
              </a:lnSpc>
              <a:spcBef>
                <a:spcPts val="10"/>
              </a:spcBef>
            </a:pPr>
            <a:r>
              <a:rPr sz="2000" spc="-5" dirty="0">
                <a:latin typeface="Times New Roman"/>
                <a:cs typeface="Times New Roman"/>
              </a:rPr>
              <a:t>Datatype 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2000" spc="-5" dirty="0">
                <a:latin typeface="Times New Roman"/>
                <a:cs typeface="Times New Roman"/>
              </a:rPr>
              <a:t>Type of value </a:t>
            </a:r>
            <a:r>
              <a:rPr sz="2000" dirty="0">
                <a:latin typeface="Times New Roman"/>
                <a:cs typeface="Times New Roman"/>
              </a:rPr>
              <a:t>it can </a:t>
            </a:r>
            <a:r>
              <a:rPr sz="2000" spc="-5" dirty="0">
                <a:latin typeface="Times New Roman"/>
                <a:cs typeface="Times New Roman"/>
              </a:rPr>
              <a:t>store (Example: int, char, float)  Array_Name: To identify 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array.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1" spc="40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 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20" dirty="0">
                <a:latin typeface="Times New Roman"/>
                <a:cs typeface="Times New Roman"/>
              </a:rPr>
              <a:t>maximum </a:t>
            </a:r>
            <a:r>
              <a:rPr sz="2000" spc="-5" dirty="0">
                <a:latin typeface="Times New Roman"/>
                <a:cs typeface="Times New Roman"/>
              </a:rPr>
              <a:t>number of elements that the array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0" dirty="0">
                <a:latin typeface="Times New Roman"/>
                <a:cs typeface="Times New Roman"/>
              </a:rPr>
              <a:t>hold.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7833" y="656169"/>
            <a:ext cx="1607589" cy="548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537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" y="12"/>
            <a:ext cx="156844" cy="537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15110" y="504190"/>
            <a:ext cx="154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Ar</a:t>
            </a:r>
            <a:r>
              <a:rPr sz="4000" dirty="0"/>
              <a:t>rays</a:t>
            </a:r>
            <a:endParaRPr sz="40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415"/>
              </a:spcBef>
            </a:pPr>
            <a:r>
              <a:rPr dirty="0"/>
              <a:t>14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90930" y="1131570"/>
            <a:ext cx="7666990" cy="3854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0" marR="1532255" indent="-781050">
              <a:lnSpc>
                <a:spcPct val="110200"/>
              </a:lnSpc>
              <a:spcBef>
                <a:spcPts val="95"/>
              </a:spcBef>
              <a:tabLst>
                <a:tab pos="79311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40" dirty="0">
                <a:latin typeface="Times New Roman"/>
                <a:cs typeface="Times New Roman"/>
              </a:rPr>
              <a:t>Simply, </a:t>
            </a:r>
            <a:r>
              <a:rPr sz="3200" dirty="0">
                <a:latin typeface="Times New Roman"/>
                <a:cs typeface="Times New Roman"/>
              </a:rPr>
              <a:t>declaration </a:t>
            </a:r>
            <a:r>
              <a:rPr sz="3200" spc="-5" dirty="0">
                <a:latin typeface="Times New Roman"/>
                <a:cs typeface="Times New Roman"/>
              </a:rPr>
              <a:t>of array is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as  </a:t>
            </a:r>
            <a:r>
              <a:rPr sz="3200" spc="-60" dirty="0">
                <a:latin typeface="Times New Roman"/>
                <a:cs typeface="Times New Roman"/>
              </a:rPr>
              <a:t>follows: </a:t>
            </a:r>
            <a:r>
              <a:rPr sz="3200" spc="-5" dirty="0">
                <a:latin typeface="Times New Roman"/>
                <a:cs typeface="Times New Roman"/>
              </a:rPr>
              <a:t>int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arr[10]</a:t>
            </a:r>
            <a:endParaRPr sz="3200">
              <a:latin typeface="Times New Roman"/>
              <a:cs typeface="Times New Roman"/>
            </a:endParaRPr>
          </a:p>
          <a:p>
            <a:pPr marL="296545" marR="506095" indent="-284480">
              <a:lnSpc>
                <a:spcPts val="3410"/>
              </a:lnSpc>
              <a:spcBef>
                <a:spcPts val="625"/>
              </a:spcBef>
              <a:tabLst>
                <a:tab pos="61150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10" dirty="0">
                <a:latin typeface="Times New Roman"/>
                <a:cs typeface="Times New Roman"/>
              </a:rPr>
              <a:t>Where int </a:t>
            </a:r>
            <a:r>
              <a:rPr sz="3200" spc="-5" dirty="0">
                <a:latin typeface="Times New Roman"/>
                <a:cs typeface="Times New Roman"/>
              </a:rPr>
              <a:t>specifies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data </a:t>
            </a:r>
            <a:r>
              <a:rPr sz="3200" spc="-10" dirty="0">
                <a:latin typeface="Times New Roman"/>
                <a:cs typeface="Times New Roman"/>
              </a:rPr>
              <a:t>type </a:t>
            </a:r>
            <a:r>
              <a:rPr sz="3200" spc="-5" dirty="0">
                <a:latin typeface="Times New Roman"/>
                <a:cs typeface="Times New Roman"/>
              </a:rPr>
              <a:t>or </a:t>
            </a:r>
            <a:r>
              <a:rPr sz="3200" spc="-10" dirty="0">
                <a:latin typeface="Times New Roman"/>
                <a:cs typeface="Times New Roman"/>
              </a:rPr>
              <a:t>type  </a:t>
            </a:r>
            <a:r>
              <a:rPr sz="3200" spc="-135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elements arrays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stores.</a:t>
            </a:r>
            <a:endParaRPr sz="3200">
              <a:latin typeface="Times New Roman"/>
              <a:cs typeface="Times New Roman"/>
            </a:endParaRPr>
          </a:p>
          <a:p>
            <a:pPr marL="296545" marR="5080" indent="-284480">
              <a:lnSpc>
                <a:spcPct val="89000"/>
              </a:lnSpc>
              <a:spcBef>
                <a:spcPts val="580"/>
              </a:spcBef>
              <a:tabLst>
                <a:tab pos="61150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“arr” is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15" dirty="0">
                <a:latin typeface="Times New Roman"/>
                <a:cs typeface="Times New Roman"/>
              </a:rPr>
              <a:t>name </a:t>
            </a:r>
            <a:r>
              <a:rPr sz="3200" spc="-5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array </a:t>
            </a:r>
            <a:r>
              <a:rPr sz="3200" dirty="0">
                <a:latin typeface="Times New Roman"/>
                <a:cs typeface="Times New Roman"/>
              </a:rPr>
              <a:t>&amp;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number  </a:t>
            </a:r>
            <a:r>
              <a:rPr sz="3200" spc="-5" dirty="0">
                <a:latin typeface="Times New Roman"/>
                <a:cs typeface="Times New Roman"/>
              </a:rPr>
              <a:t>specified </a:t>
            </a:r>
            <a:r>
              <a:rPr sz="3200" spc="-10" dirty="0">
                <a:latin typeface="Times New Roman"/>
                <a:cs typeface="Times New Roman"/>
              </a:rPr>
              <a:t>inside the </a:t>
            </a:r>
            <a:r>
              <a:rPr sz="3200" spc="-5" dirty="0">
                <a:latin typeface="Times New Roman"/>
                <a:cs typeface="Times New Roman"/>
              </a:rPr>
              <a:t>square brackets is </a:t>
            </a:r>
            <a:r>
              <a:rPr sz="3200" spc="-10" dirty="0">
                <a:latin typeface="Times New Roman"/>
                <a:cs typeface="Times New Roman"/>
              </a:rPr>
              <a:t>the  </a:t>
            </a:r>
            <a:r>
              <a:rPr sz="3200" spc="-5" dirty="0">
                <a:latin typeface="Times New Roman"/>
                <a:cs typeface="Times New Roman"/>
              </a:rPr>
              <a:t>number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elements an array </a:t>
            </a:r>
            <a:r>
              <a:rPr sz="3200" spc="-10" dirty="0">
                <a:latin typeface="Times New Roman"/>
                <a:cs typeface="Times New Roman"/>
              </a:rPr>
              <a:t>can </a:t>
            </a:r>
            <a:r>
              <a:rPr sz="3200" spc="-5" dirty="0">
                <a:latin typeface="Times New Roman"/>
                <a:cs typeface="Times New Roman"/>
              </a:rPr>
              <a:t>store, this is  also </a:t>
            </a:r>
            <a:r>
              <a:rPr sz="3200" spc="-10" dirty="0">
                <a:latin typeface="Times New Roman"/>
                <a:cs typeface="Times New Roman"/>
              </a:rPr>
              <a:t>called sized </a:t>
            </a:r>
            <a:r>
              <a:rPr sz="3200" dirty="0">
                <a:latin typeface="Times New Roman"/>
                <a:cs typeface="Times New Roman"/>
              </a:rPr>
              <a:t>or </a:t>
            </a:r>
            <a:r>
              <a:rPr sz="3200" spc="-10" dirty="0">
                <a:latin typeface="Times New Roman"/>
                <a:cs typeface="Times New Roman"/>
              </a:rPr>
              <a:t>length </a:t>
            </a:r>
            <a:r>
              <a:rPr sz="3200" spc="-5" dirty="0">
                <a:latin typeface="Times New Roman"/>
                <a:cs typeface="Times New Roman"/>
              </a:rPr>
              <a:t>of</a:t>
            </a:r>
            <a:r>
              <a:rPr sz="3200" spc="114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Times New Roman"/>
                <a:cs typeface="Times New Roman"/>
              </a:rPr>
              <a:t>array.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5980" y="98425"/>
            <a:ext cx="7377430" cy="1024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0739" y="58420"/>
            <a:ext cx="741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552112"/>
                </a:solidFill>
                <a:latin typeface="Trebuchet MS"/>
                <a:cs typeface="Trebuchet MS"/>
              </a:rPr>
              <a:t>Represent </a:t>
            </a:r>
            <a:r>
              <a:rPr sz="3600" dirty="0">
                <a:solidFill>
                  <a:srgbClr val="552112"/>
                </a:solidFill>
                <a:latin typeface="Trebuchet MS"/>
                <a:cs typeface="Trebuchet MS"/>
              </a:rPr>
              <a:t>a </a:t>
            </a:r>
            <a:r>
              <a:rPr sz="3600" spc="-5" dirty="0">
                <a:solidFill>
                  <a:srgbClr val="552112"/>
                </a:solidFill>
                <a:latin typeface="Trebuchet MS"/>
                <a:cs typeface="Trebuchet MS"/>
              </a:rPr>
              <a:t>Linear </a:t>
            </a:r>
            <a:r>
              <a:rPr sz="3600" spc="-35" dirty="0">
                <a:solidFill>
                  <a:srgbClr val="552112"/>
                </a:solidFill>
                <a:latin typeface="Trebuchet MS"/>
                <a:cs typeface="Trebuchet MS"/>
              </a:rPr>
              <a:t>Array </a:t>
            </a:r>
            <a:r>
              <a:rPr sz="3600" spc="-5" dirty="0">
                <a:solidFill>
                  <a:srgbClr val="552112"/>
                </a:solidFill>
                <a:latin typeface="Trebuchet MS"/>
                <a:cs typeface="Trebuchet MS"/>
              </a:rPr>
              <a:t>in </a:t>
            </a:r>
            <a:r>
              <a:rPr sz="3600" spc="5" dirty="0">
                <a:solidFill>
                  <a:srgbClr val="552112"/>
                </a:solidFill>
                <a:latin typeface="Trebuchet MS"/>
                <a:cs typeface="Trebuchet MS"/>
              </a:rPr>
              <a:t>memory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9069" y="957579"/>
            <a:ext cx="7626350" cy="1273810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295910" marR="5080" indent="-283210">
              <a:lnSpc>
                <a:spcPct val="78000"/>
              </a:lnSpc>
              <a:spcBef>
                <a:spcPts val="945"/>
              </a:spcBef>
            </a:pPr>
            <a:r>
              <a:rPr sz="2550" spc="222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550" spc="32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The </a:t>
            </a:r>
            <a:r>
              <a:rPr sz="3200" spc="-90" dirty="0">
                <a:latin typeface="Trebuchet MS"/>
                <a:cs typeface="Trebuchet MS"/>
              </a:rPr>
              <a:t>elements </a:t>
            </a:r>
            <a:r>
              <a:rPr sz="3200" spc="-80" dirty="0">
                <a:latin typeface="Trebuchet MS"/>
                <a:cs typeface="Trebuchet MS"/>
              </a:rPr>
              <a:t>of </a:t>
            </a:r>
            <a:r>
              <a:rPr sz="3200" spc="-75" dirty="0">
                <a:latin typeface="Trebuchet MS"/>
                <a:cs typeface="Trebuchet MS"/>
              </a:rPr>
              <a:t>linear </a:t>
            </a:r>
            <a:r>
              <a:rPr sz="3200" spc="-95" dirty="0">
                <a:latin typeface="Trebuchet MS"/>
                <a:cs typeface="Trebuchet MS"/>
              </a:rPr>
              <a:t>array are </a:t>
            </a:r>
            <a:r>
              <a:rPr sz="3200" spc="-90" dirty="0">
                <a:latin typeface="Trebuchet MS"/>
                <a:cs typeface="Trebuchet MS"/>
              </a:rPr>
              <a:t>stored  </a:t>
            </a:r>
            <a:r>
              <a:rPr sz="3200" spc="-1085" dirty="0">
                <a:latin typeface="Trebuchet MS"/>
                <a:cs typeface="Trebuchet MS"/>
              </a:rPr>
              <a:t>in</a:t>
            </a:r>
            <a:r>
              <a:rPr sz="3200" spc="-5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consecutive </a:t>
            </a:r>
            <a:r>
              <a:rPr sz="3200" spc="5" dirty="0">
                <a:latin typeface="Trebuchet MS"/>
                <a:cs typeface="Trebuchet MS"/>
              </a:rPr>
              <a:t>memory </a:t>
            </a:r>
            <a:r>
              <a:rPr sz="3200" spc="-5" dirty="0">
                <a:latin typeface="Trebuchet MS"/>
                <a:cs typeface="Trebuchet MS"/>
              </a:rPr>
              <a:t>locations. It </a:t>
            </a:r>
            <a:r>
              <a:rPr sz="3200" spc="-10" dirty="0">
                <a:latin typeface="Trebuchet MS"/>
                <a:cs typeface="Trebuchet MS"/>
              </a:rPr>
              <a:t>is  </a:t>
            </a:r>
            <a:r>
              <a:rPr sz="3200" spc="-5" dirty="0">
                <a:latin typeface="Trebuchet MS"/>
                <a:cs typeface="Trebuchet MS"/>
              </a:rPr>
              <a:t>shown below: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0" y="2386964"/>
            <a:ext cx="5510530" cy="3095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47759" y="6275536"/>
            <a:ext cx="19431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1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8037" y="419368"/>
            <a:ext cx="1423562" cy="51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294640"/>
            <a:ext cx="139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Arrays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67460" y="889000"/>
            <a:ext cx="7689215" cy="58102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0825" marR="857885" indent="-237490">
              <a:lnSpc>
                <a:spcPts val="3030"/>
              </a:lnSpc>
              <a:spcBef>
                <a:spcPts val="475"/>
              </a:spcBef>
              <a:buClr>
                <a:srgbClr val="3790A6"/>
              </a:buClr>
              <a:buFont typeface="Verdana"/>
              <a:buChar char="◦"/>
              <a:tabLst>
                <a:tab pos="25146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elements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array will always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stored </a:t>
            </a:r>
            <a:r>
              <a:rPr sz="2800" dirty="0">
                <a:latin typeface="Times New Roman"/>
                <a:cs typeface="Times New Roman"/>
              </a:rPr>
              <a:t>in  the </a:t>
            </a:r>
            <a:r>
              <a:rPr sz="2800" spc="-5" dirty="0">
                <a:latin typeface="Times New Roman"/>
                <a:cs typeface="Times New Roman"/>
              </a:rPr>
              <a:t>consecutive (continues) </a:t>
            </a:r>
            <a:r>
              <a:rPr sz="2800" spc="-20" dirty="0">
                <a:latin typeface="Times New Roman"/>
                <a:cs typeface="Times New Roman"/>
              </a:rPr>
              <a:t>memory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location.</a:t>
            </a:r>
            <a:endParaRPr sz="2800">
              <a:latin typeface="Times New Roman"/>
              <a:cs typeface="Times New Roman"/>
            </a:endParaRPr>
          </a:p>
          <a:p>
            <a:pPr marL="250825" marR="332740" indent="-237490">
              <a:lnSpc>
                <a:spcPct val="89400"/>
              </a:lnSpc>
              <a:spcBef>
                <a:spcPts val="500"/>
              </a:spcBef>
              <a:buClr>
                <a:srgbClr val="3790A6"/>
              </a:buClr>
              <a:buFont typeface="Verdana"/>
              <a:buChar char="◦"/>
              <a:tabLst>
                <a:tab pos="25146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number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elements </a:t>
            </a:r>
            <a:r>
              <a:rPr sz="2800" dirty="0">
                <a:latin typeface="Times New Roman"/>
                <a:cs typeface="Times New Roman"/>
              </a:rPr>
              <a:t>that </a:t>
            </a:r>
            <a:r>
              <a:rPr sz="2800" spc="-5" dirty="0">
                <a:latin typeface="Times New Roman"/>
                <a:cs typeface="Times New Roman"/>
              </a:rPr>
              <a:t>can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stored </a:t>
            </a: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-5" dirty="0">
                <a:latin typeface="Times New Roman"/>
                <a:cs typeface="Times New Roman"/>
              </a:rPr>
              <a:t>an  </a:t>
            </a:r>
            <a:r>
              <a:rPr sz="2800" spc="-40" dirty="0">
                <a:latin typeface="Times New Roman"/>
                <a:cs typeface="Times New Roman"/>
              </a:rPr>
              <a:t>array, </a:t>
            </a:r>
            <a:r>
              <a:rPr sz="2800" dirty="0">
                <a:latin typeface="Times New Roman"/>
                <a:cs typeface="Times New Roman"/>
              </a:rPr>
              <a:t>that is the </a:t>
            </a:r>
            <a:r>
              <a:rPr sz="2800" spc="-5" dirty="0">
                <a:latin typeface="Times New Roman"/>
                <a:cs typeface="Times New Roman"/>
              </a:rPr>
              <a:t>size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array </a:t>
            </a:r>
            <a:r>
              <a:rPr sz="2800" dirty="0">
                <a:latin typeface="Times New Roman"/>
                <a:cs typeface="Times New Roman"/>
              </a:rPr>
              <a:t>or its </a:t>
            </a:r>
            <a:r>
              <a:rPr sz="2800" spc="-5" dirty="0">
                <a:latin typeface="Times New Roman"/>
                <a:cs typeface="Times New Roman"/>
              </a:rPr>
              <a:t>length is </a:t>
            </a:r>
            <a:r>
              <a:rPr sz="2800" dirty="0">
                <a:latin typeface="Times New Roman"/>
                <a:cs typeface="Times New Roman"/>
              </a:rPr>
              <a:t>given  by the </a:t>
            </a:r>
            <a:r>
              <a:rPr sz="2800" spc="-5" dirty="0">
                <a:latin typeface="Times New Roman"/>
                <a:cs typeface="Times New Roman"/>
              </a:rPr>
              <a:t>following equation:</a:t>
            </a:r>
            <a:endParaRPr sz="2800">
              <a:latin typeface="Times New Roman"/>
              <a:cs typeface="Times New Roman"/>
            </a:endParaRPr>
          </a:p>
          <a:p>
            <a:pPr marL="269875">
              <a:lnSpc>
                <a:spcPct val="100000"/>
              </a:lnSpc>
              <a:spcBef>
                <a:spcPts val="380"/>
              </a:spcBef>
            </a:pPr>
            <a:r>
              <a:rPr sz="2800" spc="-5" dirty="0">
                <a:latin typeface="Times New Roman"/>
                <a:cs typeface="Times New Roman"/>
              </a:rPr>
              <a:t>(Upperbound-lowerbound)+1</a:t>
            </a:r>
            <a:endParaRPr sz="2800">
              <a:latin typeface="Times New Roman"/>
              <a:cs typeface="Times New Roman"/>
            </a:endParaRPr>
          </a:p>
          <a:p>
            <a:pPr marL="250825" marR="5080" indent="-237490" algn="just">
              <a:lnSpc>
                <a:spcPct val="89600"/>
              </a:lnSpc>
              <a:spcBef>
                <a:spcPts val="500"/>
              </a:spcBef>
              <a:buClr>
                <a:srgbClr val="3790A6"/>
              </a:buClr>
              <a:buFont typeface="Verdana"/>
              <a:buChar char="◦"/>
              <a:tabLst>
                <a:tab pos="251460" algn="l"/>
              </a:tabLst>
            </a:pP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above array </a:t>
            </a:r>
            <a:r>
              <a:rPr sz="2800" dirty="0">
                <a:latin typeface="Times New Roman"/>
                <a:cs typeface="Times New Roman"/>
              </a:rPr>
              <a:t>it </a:t>
            </a:r>
            <a:r>
              <a:rPr sz="2800" spc="-5" dirty="0">
                <a:latin typeface="Times New Roman"/>
                <a:cs typeface="Times New Roman"/>
              </a:rPr>
              <a:t>would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(9-0)+1=10,where </a:t>
            </a:r>
            <a:r>
              <a:rPr sz="2800" dirty="0">
                <a:latin typeface="Times New Roman"/>
                <a:cs typeface="Times New Roman"/>
              </a:rPr>
              <a:t>0  is </a:t>
            </a:r>
            <a:r>
              <a:rPr sz="2800" spc="-5" dirty="0">
                <a:latin typeface="Times New Roman"/>
                <a:cs typeface="Times New Roman"/>
              </a:rPr>
              <a:t>the lower </a:t>
            </a:r>
            <a:r>
              <a:rPr sz="2800" dirty="0">
                <a:latin typeface="Times New Roman"/>
                <a:cs typeface="Times New Roman"/>
              </a:rPr>
              <a:t>bound of </a:t>
            </a:r>
            <a:r>
              <a:rPr sz="2800" spc="-5" dirty="0">
                <a:latin typeface="Times New Roman"/>
                <a:cs typeface="Times New Roman"/>
              </a:rPr>
              <a:t>array and </a:t>
            </a:r>
            <a:r>
              <a:rPr sz="2800" dirty="0">
                <a:latin typeface="Times New Roman"/>
                <a:cs typeface="Times New Roman"/>
              </a:rPr>
              <a:t>9 is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upper  bound of </a:t>
            </a:r>
            <a:r>
              <a:rPr sz="2800" spc="-40" dirty="0">
                <a:latin typeface="Times New Roman"/>
                <a:cs typeface="Times New Roman"/>
              </a:rPr>
              <a:t>array.</a:t>
            </a:r>
            <a:endParaRPr sz="2800">
              <a:latin typeface="Times New Roman"/>
              <a:cs typeface="Times New Roman"/>
            </a:endParaRPr>
          </a:p>
          <a:p>
            <a:pPr marL="251460" indent="-238760" algn="just">
              <a:lnSpc>
                <a:spcPct val="100000"/>
              </a:lnSpc>
              <a:spcBef>
                <a:spcPts val="300"/>
              </a:spcBef>
              <a:buClr>
                <a:srgbClr val="3790A6"/>
              </a:buClr>
              <a:buFont typeface="Verdana"/>
              <a:buChar char="◦"/>
              <a:tabLst>
                <a:tab pos="251460" algn="l"/>
              </a:tabLst>
            </a:pPr>
            <a:r>
              <a:rPr sz="2800" spc="-5" dirty="0">
                <a:latin typeface="Times New Roman"/>
                <a:cs typeface="Times New Roman"/>
              </a:rPr>
              <a:t>Array can always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read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written through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loop.</a:t>
            </a:r>
            <a:endParaRPr sz="2800">
              <a:latin typeface="Times New Roman"/>
              <a:cs typeface="Times New Roman"/>
            </a:endParaRPr>
          </a:p>
          <a:p>
            <a:pPr marL="269875">
              <a:lnSpc>
                <a:spcPct val="100000"/>
              </a:lnSpc>
              <a:spcBef>
                <a:spcPts val="590"/>
              </a:spcBef>
            </a:pPr>
            <a:r>
              <a:rPr sz="2400" spc="-5" dirty="0">
                <a:latin typeface="Times New Roman"/>
                <a:cs typeface="Times New Roman"/>
              </a:rPr>
              <a:t>For(i=0;i&lt;=9;i++)</a:t>
            </a:r>
            <a:endParaRPr sz="2400">
              <a:latin typeface="Times New Roman"/>
              <a:cs typeface="Times New Roman"/>
            </a:endParaRPr>
          </a:p>
          <a:p>
            <a:pPr marL="269875">
              <a:lnSpc>
                <a:spcPct val="100000"/>
              </a:lnSpc>
              <a:spcBef>
                <a:spcPts val="580"/>
              </a:spcBef>
              <a:tabLst>
                <a:tab pos="650875" algn="l"/>
              </a:tabLst>
            </a:pPr>
            <a:r>
              <a:rPr sz="2400" dirty="0">
                <a:latin typeface="Times New Roman"/>
                <a:cs typeface="Times New Roman"/>
              </a:rPr>
              <a:t>{	</a:t>
            </a:r>
            <a:r>
              <a:rPr sz="2400" spc="-5" dirty="0">
                <a:latin typeface="Times New Roman"/>
                <a:cs typeface="Times New Roman"/>
              </a:rPr>
              <a:t>scanf(“%d”,&amp;arr[i]);</a:t>
            </a:r>
            <a:endParaRPr sz="2400">
              <a:latin typeface="Times New Roman"/>
              <a:cs typeface="Times New Roman"/>
            </a:endParaRPr>
          </a:p>
          <a:p>
            <a:pPr marL="525145">
              <a:lnSpc>
                <a:spcPct val="100000"/>
              </a:lnSpc>
              <a:spcBef>
                <a:spcPts val="570"/>
              </a:spcBef>
            </a:pPr>
            <a:r>
              <a:rPr sz="2400" spc="-5" dirty="0">
                <a:latin typeface="Times New Roman"/>
                <a:cs typeface="Times New Roman"/>
              </a:rPr>
              <a:t>printf(“%d”,arr[i]); </a:t>
            </a:r>
            <a:r>
              <a:rPr sz="240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R="19050" algn="r">
              <a:lnSpc>
                <a:spcPct val="100000"/>
              </a:lnSpc>
              <a:spcBef>
                <a:spcPts val="850"/>
              </a:spcBef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1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461644"/>
            <a:ext cx="9142996" cy="639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66725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20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5"/>
                </a:lnTo>
                <a:lnTo>
                  <a:pt x="320040" y="756285"/>
                </a:lnTo>
                <a:lnTo>
                  <a:pt x="361315" y="737235"/>
                </a:lnTo>
                <a:lnTo>
                  <a:pt x="401320" y="716279"/>
                </a:lnTo>
                <a:lnTo>
                  <a:pt x="440055" y="692785"/>
                </a:lnTo>
                <a:lnTo>
                  <a:pt x="477520" y="668020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20"/>
                </a:lnTo>
                <a:lnTo>
                  <a:pt x="692785" y="439420"/>
                </a:lnTo>
                <a:lnTo>
                  <a:pt x="716280" y="400685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60"/>
                </a:lnTo>
                <a:lnTo>
                  <a:pt x="787400" y="233045"/>
                </a:lnTo>
                <a:lnTo>
                  <a:pt x="798830" y="187960"/>
                </a:lnTo>
                <a:lnTo>
                  <a:pt x="808355" y="142239"/>
                </a:lnTo>
                <a:lnTo>
                  <a:pt x="815340" y="95885"/>
                </a:lnTo>
                <a:lnTo>
                  <a:pt x="819150" y="48260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66725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60"/>
                </a:lnTo>
                <a:lnTo>
                  <a:pt x="815340" y="95885"/>
                </a:lnTo>
                <a:lnTo>
                  <a:pt x="808355" y="142239"/>
                </a:lnTo>
                <a:lnTo>
                  <a:pt x="798830" y="187960"/>
                </a:lnTo>
                <a:lnTo>
                  <a:pt x="787400" y="233045"/>
                </a:lnTo>
                <a:lnTo>
                  <a:pt x="772795" y="276860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5"/>
                </a:lnTo>
                <a:lnTo>
                  <a:pt x="692785" y="439420"/>
                </a:lnTo>
                <a:lnTo>
                  <a:pt x="668020" y="477520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20"/>
                </a:lnTo>
                <a:lnTo>
                  <a:pt x="440055" y="692785"/>
                </a:lnTo>
                <a:lnTo>
                  <a:pt x="401320" y="716279"/>
                </a:lnTo>
                <a:lnTo>
                  <a:pt x="361315" y="737235"/>
                </a:lnTo>
                <a:lnTo>
                  <a:pt x="320040" y="756285"/>
                </a:lnTo>
                <a:lnTo>
                  <a:pt x="277495" y="772795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20"/>
                </a:lnTo>
                <a:lnTo>
                  <a:pt x="0" y="820420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464184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485140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295"/>
                </a:lnTo>
                <a:lnTo>
                  <a:pt x="20954" y="662939"/>
                </a:lnTo>
                <a:lnTo>
                  <a:pt x="33654" y="617855"/>
                </a:lnTo>
                <a:lnTo>
                  <a:pt x="46989" y="574039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8939"/>
                </a:lnTo>
                <a:lnTo>
                  <a:pt x="149225" y="370839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8589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2864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270"/>
                </a:lnTo>
                <a:lnTo>
                  <a:pt x="852170" y="0"/>
                </a:lnTo>
                <a:lnTo>
                  <a:pt x="900430" y="1270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2864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8589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39"/>
                </a:lnTo>
                <a:lnTo>
                  <a:pt x="1579880" y="408939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39"/>
                </a:lnTo>
                <a:lnTo>
                  <a:pt x="1671320" y="617855"/>
                </a:lnTo>
                <a:lnTo>
                  <a:pt x="1683384" y="662939"/>
                </a:lnTo>
                <a:lnTo>
                  <a:pt x="1692275" y="709295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4"/>
                </a:lnTo>
                <a:lnTo>
                  <a:pt x="1698625" y="948689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89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39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4"/>
                </a:lnTo>
                <a:lnTo>
                  <a:pt x="1256030" y="1602739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39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39"/>
                </a:lnTo>
                <a:lnTo>
                  <a:pt x="408940" y="1580514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39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89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89"/>
                </a:lnTo>
                <a:lnTo>
                  <a:pt x="1904" y="901064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50368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51193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2030729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180"/>
                </a:lnTo>
                <a:lnTo>
                  <a:pt x="275590" y="31750"/>
                </a:lnTo>
                <a:lnTo>
                  <a:pt x="313055" y="21590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40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80"/>
                </a:lnTo>
                <a:lnTo>
                  <a:pt x="643255" y="9525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5"/>
                </a:lnTo>
                <a:lnTo>
                  <a:pt x="995045" y="185420"/>
                </a:lnTo>
                <a:lnTo>
                  <a:pt x="1021080" y="231140"/>
                </a:lnTo>
                <a:lnTo>
                  <a:pt x="1035050" y="278765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5"/>
                </a:lnTo>
                <a:lnTo>
                  <a:pt x="994410" y="420370"/>
                </a:lnTo>
                <a:lnTo>
                  <a:pt x="952500" y="463550"/>
                </a:lnTo>
                <a:lnTo>
                  <a:pt x="897890" y="503555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90"/>
                </a:lnTo>
                <a:lnTo>
                  <a:pt x="643255" y="586105"/>
                </a:lnTo>
                <a:lnTo>
                  <a:pt x="601345" y="590550"/>
                </a:lnTo>
                <a:lnTo>
                  <a:pt x="560705" y="593090"/>
                </a:lnTo>
                <a:lnTo>
                  <a:pt x="518159" y="593725"/>
                </a:lnTo>
                <a:lnTo>
                  <a:pt x="476884" y="592455"/>
                </a:lnTo>
                <a:lnTo>
                  <a:pt x="434975" y="589280"/>
                </a:lnTo>
                <a:lnTo>
                  <a:pt x="393065" y="583565"/>
                </a:lnTo>
                <a:lnTo>
                  <a:pt x="352424" y="576580"/>
                </a:lnTo>
                <a:lnTo>
                  <a:pt x="312420" y="567055"/>
                </a:lnTo>
                <a:lnTo>
                  <a:pt x="273685" y="555625"/>
                </a:lnTo>
                <a:lnTo>
                  <a:pt x="235585" y="542290"/>
                </a:lnTo>
                <a:lnTo>
                  <a:pt x="198755" y="527050"/>
                </a:lnTo>
                <a:lnTo>
                  <a:pt x="133985" y="491490"/>
                </a:lnTo>
                <a:lnTo>
                  <a:pt x="81914" y="452120"/>
                </a:lnTo>
                <a:lnTo>
                  <a:pt x="41275" y="408305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5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5"/>
                </a:lnTo>
                <a:lnTo>
                  <a:pt x="83185" y="129540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51256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79"/>
                </a:lnTo>
                <a:lnTo>
                  <a:pt x="239395" y="711834"/>
                </a:lnTo>
                <a:lnTo>
                  <a:pt x="223520" y="733425"/>
                </a:lnTo>
                <a:lnTo>
                  <a:pt x="212090" y="756284"/>
                </a:lnTo>
                <a:lnTo>
                  <a:pt x="203835" y="779144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4"/>
                </a:lnTo>
                <a:lnTo>
                  <a:pt x="246379" y="915669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4"/>
                </a:lnTo>
                <a:lnTo>
                  <a:pt x="427355" y="1017269"/>
                </a:lnTo>
                <a:lnTo>
                  <a:pt x="465455" y="1027429"/>
                </a:lnTo>
                <a:lnTo>
                  <a:pt x="506095" y="1034414"/>
                </a:lnTo>
                <a:lnTo>
                  <a:pt x="546100" y="1039494"/>
                </a:lnTo>
                <a:lnTo>
                  <a:pt x="586740" y="1042034"/>
                </a:lnTo>
                <a:lnTo>
                  <a:pt x="627380" y="1042034"/>
                </a:lnTo>
                <a:lnTo>
                  <a:pt x="667385" y="1039494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09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4"/>
                </a:lnTo>
                <a:lnTo>
                  <a:pt x="992505" y="850900"/>
                </a:lnTo>
                <a:lnTo>
                  <a:pt x="995680" y="827404"/>
                </a:lnTo>
                <a:lnTo>
                  <a:pt x="993775" y="803909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69"/>
                </a:lnTo>
                <a:lnTo>
                  <a:pt x="842010" y="639444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4"/>
                </a:lnTo>
                <a:lnTo>
                  <a:pt x="650240" y="590550"/>
                </a:lnTo>
                <a:lnTo>
                  <a:pt x="609600" y="588009"/>
                </a:lnTo>
                <a:lnTo>
                  <a:pt x="568960" y="588009"/>
                </a:lnTo>
                <a:lnTo>
                  <a:pt x="528320" y="589914"/>
                </a:lnTo>
                <a:lnTo>
                  <a:pt x="488950" y="594994"/>
                </a:lnTo>
                <a:lnTo>
                  <a:pt x="450850" y="601979"/>
                </a:lnTo>
                <a:lnTo>
                  <a:pt x="412750" y="610869"/>
                </a:lnTo>
                <a:lnTo>
                  <a:pt x="343534" y="636904"/>
                </a:lnTo>
                <a:lnTo>
                  <a:pt x="284480" y="670559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462280"/>
            <a:ext cx="8131809" cy="6395720"/>
          </a:xfrm>
          <a:custGeom>
            <a:avLst/>
            <a:gdLst/>
            <a:ahLst/>
            <a:cxnLst/>
            <a:rect l="l" t="t" r="r" b="b"/>
            <a:pathLst>
              <a:path w="8131809" h="6395720">
                <a:moveTo>
                  <a:pt x="8131441" y="0"/>
                </a:moveTo>
                <a:lnTo>
                  <a:pt x="8131441" y="6395364"/>
                </a:lnTo>
                <a:lnTo>
                  <a:pt x="0" y="6395364"/>
                </a:lnTo>
                <a:lnTo>
                  <a:pt x="0" y="0"/>
                </a:lnTo>
                <a:lnTo>
                  <a:pt x="8131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461644"/>
            <a:ext cx="156844" cy="6395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462280"/>
            <a:ext cx="73660" cy="6395720"/>
          </a:xfrm>
          <a:custGeom>
            <a:avLst/>
            <a:gdLst/>
            <a:ahLst/>
            <a:cxnLst/>
            <a:rect l="l" t="t" r="r" b="b"/>
            <a:pathLst>
              <a:path w="73659" h="6395720">
                <a:moveTo>
                  <a:pt x="73659" y="6395364"/>
                </a:moveTo>
                <a:lnTo>
                  <a:pt x="0" y="6395364"/>
                </a:lnTo>
                <a:lnTo>
                  <a:pt x="0" y="0"/>
                </a:lnTo>
                <a:lnTo>
                  <a:pt x="73659" y="0"/>
                </a:lnTo>
                <a:lnTo>
                  <a:pt x="73659" y="63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239" y="280034"/>
            <a:ext cx="3503295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09700" y="236220"/>
            <a:ext cx="299656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40" dirty="0">
                <a:latin typeface="Trebuchet MS"/>
                <a:cs typeface="Trebuchet MS"/>
              </a:rPr>
              <a:t>Arrays</a:t>
            </a:r>
            <a:r>
              <a:rPr sz="4300" b="0" spc="-65" dirty="0">
                <a:latin typeface="Trebuchet MS"/>
                <a:cs typeface="Trebuchet MS"/>
              </a:rPr>
              <a:t> </a:t>
            </a:r>
            <a:r>
              <a:rPr sz="4300" b="0" spc="-5" dirty="0">
                <a:latin typeface="Trebuchet MS"/>
                <a:cs typeface="Trebuchet MS"/>
              </a:rPr>
              <a:t>types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7660" y="1410970"/>
            <a:ext cx="6338570" cy="403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204720" algn="r">
              <a:lnSpc>
                <a:spcPts val="3775"/>
              </a:lnSpc>
              <a:spcBef>
                <a:spcPts val="100"/>
              </a:spcBef>
              <a:tabLst>
                <a:tab pos="110426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75" dirty="0">
                <a:latin typeface="Trebuchet MS"/>
                <a:cs typeface="Trebuchet MS"/>
              </a:rPr>
              <a:t>Single</a:t>
            </a:r>
            <a:r>
              <a:rPr sz="3200" spc="-130" dirty="0">
                <a:latin typeface="Trebuchet MS"/>
                <a:cs typeface="Trebuchet MS"/>
              </a:rPr>
              <a:t> </a:t>
            </a:r>
            <a:r>
              <a:rPr sz="3200" spc="-85" dirty="0">
                <a:latin typeface="Trebuchet MS"/>
                <a:cs typeface="Trebuchet MS"/>
              </a:rPr>
              <a:t>Dimension</a:t>
            </a:r>
            <a:endParaRPr sz="3200">
              <a:latin typeface="Trebuchet MS"/>
              <a:cs typeface="Trebuchet MS"/>
            </a:endParaRPr>
          </a:p>
          <a:p>
            <a:pPr marR="2207895" algn="r">
              <a:lnSpc>
                <a:spcPts val="3775"/>
              </a:lnSpc>
            </a:pPr>
            <a:r>
              <a:rPr sz="3200" spc="-125" dirty="0">
                <a:latin typeface="Trebuchet MS"/>
                <a:cs typeface="Trebuchet MS"/>
              </a:rPr>
              <a:t>A</a:t>
            </a:r>
            <a:r>
              <a:rPr sz="3200" spc="-100" dirty="0">
                <a:latin typeface="Trebuchet MS"/>
                <a:cs typeface="Trebuchet MS"/>
              </a:rPr>
              <a:t>r</a:t>
            </a:r>
            <a:r>
              <a:rPr sz="3200" spc="-80" dirty="0">
                <a:latin typeface="Trebuchet MS"/>
                <a:cs typeface="Trebuchet MS"/>
              </a:rPr>
              <a:t>r</a:t>
            </a:r>
            <a:r>
              <a:rPr sz="3200" spc="-114" dirty="0">
                <a:latin typeface="Trebuchet MS"/>
                <a:cs typeface="Trebuchet MS"/>
              </a:rPr>
              <a:t>a</a:t>
            </a:r>
            <a:r>
              <a:rPr sz="3200" spc="-80" dirty="0">
                <a:latin typeface="Trebuchet MS"/>
                <a:cs typeface="Trebuchet MS"/>
              </a:rPr>
              <a:t>y</a:t>
            </a:r>
            <a:endParaRPr sz="3200">
              <a:latin typeface="Trebuchet MS"/>
              <a:cs typeface="Trebuchet MS"/>
            </a:endParaRPr>
          </a:p>
          <a:p>
            <a:pPr marL="238760" marR="2174875" indent="-238760" algn="r">
              <a:lnSpc>
                <a:spcPct val="100000"/>
              </a:lnSpc>
              <a:spcBef>
                <a:spcPts val="620"/>
              </a:spcBef>
              <a:buClr>
                <a:srgbClr val="3790A6"/>
              </a:buClr>
              <a:buFont typeface="Verdana"/>
              <a:buChar char="◦"/>
              <a:tabLst>
                <a:tab pos="238760" algn="l"/>
              </a:tabLst>
            </a:pPr>
            <a:r>
              <a:rPr sz="2800" spc="-100" dirty="0">
                <a:latin typeface="Trebuchet MS"/>
                <a:cs typeface="Trebuchet MS"/>
              </a:rPr>
              <a:t>Array </a:t>
            </a:r>
            <a:r>
              <a:rPr sz="2800" spc="-75" dirty="0">
                <a:latin typeface="Trebuchet MS"/>
                <a:cs typeface="Trebuchet MS"/>
              </a:rPr>
              <a:t>with </a:t>
            </a:r>
            <a:r>
              <a:rPr sz="2800" spc="-80" dirty="0">
                <a:latin typeface="Trebuchet MS"/>
                <a:cs typeface="Trebuchet MS"/>
              </a:rPr>
              <a:t>one</a:t>
            </a:r>
            <a:r>
              <a:rPr sz="2800" spc="-15" dirty="0">
                <a:latin typeface="Trebuchet MS"/>
                <a:cs typeface="Trebuchet MS"/>
              </a:rPr>
              <a:t> </a:t>
            </a:r>
            <a:r>
              <a:rPr sz="2800" spc="-70" dirty="0">
                <a:latin typeface="Trebuchet MS"/>
                <a:cs typeface="Trebuchet MS"/>
              </a:rPr>
              <a:t>subscript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125" dirty="0">
                <a:latin typeface="Trebuchet MS"/>
                <a:cs typeface="Trebuchet MS"/>
              </a:rPr>
              <a:t>Two </a:t>
            </a:r>
            <a:r>
              <a:rPr sz="3200" spc="-5" dirty="0">
                <a:latin typeface="Trebuchet MS"/>
                <a:cs typeface="Trebuchet MS"/>
              </a:rPr>
              <a:t>Dimension</a:t>
            </a:r>
            <a:r>
              <a:rPr sz="3200" spc="-60" dirty="0">
                <a:latin typeface="Trebuchet MS"/>
                <a:cs typeface="Trebuchet MS"/>
              </a:rPr>
              <a:t> </a:t>
            </a:r>
            <a:r>
              <a:rPr sz="3200" spc="-25" dirty="0">
                <a:latin typeface="Trebuchet MS"/>
                <a:cs typeface="Trebuchet MS"/>
              </a:rPr>
              <a:t>Array</a:t>
            </a:r>
            <a:endParaRPr sz="3200">
              <a:latin typeface="Trebuchet MS"/>
              <a:cs typeface="Trebuchet MS"/>
            </a:endParaRPr>
          </a:p>
          <a:p>
            <a:pPr marL="571500" marR="5080" lvl="1" indent="-238760">
              <a:lnSpc>
                <a:spcPts val="3250"/>
              </a:lnSpc>
              <a:spcBef>
                <a:spcPts val="82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30" dirty="0">
                <a:latin typeface="Trebuchet MS"/>
                <a:cs typeface="Trebuchet MS"/>
              </a:rPr>
              <a:t>Array </a:t>
            </a:r>
            <a:r>
              <a:rPr sz="2800" spc="-5" dirty="0">
                <a:latin typeface="Trebuchet MS"/>
                <a:cs typeface="Trebuchet MS"/>
              </a:rPr>
              <a:t>with </a:t>
            </a:r>
            <a:r>
              <a:rPr sz="2800" spc="-20" dirty="0">
                <a:latin typeface="Trebuchet MS"/>
                <a:cs typeface="Trebuchet MS"/>
              </a:rPr>
              <a:t>two </a:t>
            </a:r>
            <a:r>
              <a:rPr sz="2800" spc="-5" dirty="0">
                <a:latin typeface="Trebuchet MS"/>
                <a:cs typeface="Trebuchet MS"/>
              </a:rPr>
              <a:t>subscripts (Rows and  Column)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9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rebuchet MS"/>
                <a:cs typeface="Trebuchet MS"/>
              </a:rPr>
              <a:t>Multi Dimension</a:t>
            </a:r>
            <a:r>
              <a:rPr sz="3200" spc="10" dirty="0">
                <a:latin typeface="Trebuchet MS"/>
                <a:cs typeface="Trebuchet MS"/>
              </a:rPr>
              <a:t> </a:t>
            </a:r>
            <a:r>
              <a:rPr sz="3200" spc="-25" dirty="0">
                <a:latin typeface="Trebuchet MS"/>
                <a:cs typeface="Trebuchet MS"/>
              </a:rPr>
              <a:t>Array</a:t>
            </a:r>
            <a:endParaRPr sz="3200">
              <a:latin typeface="Trebuchet MS"/>
              <a:cs typeface="Trebuchet MS"/>
            </a:endParaRPr>
          </a:p>
          <a:p>
            <a:pPr marL="571500" lvl="1" indent="-238760">
              <a:lnSpc>
                <a:spcPct val="100000"/>
              </a:lnSpc>
              <a:spcBef>
                <a:spcPts val="62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30" dirty="0">
                <a:latin typeface="Trebuchet MS"/>
                <a:cs typeface="Trebuchet MS"/>
              </a:rPr>
              <a:t>Array </a:t>
            </a:r>
            <a:r>
              <a:rPr sz="2800" spc="-5" dirty="0">
                <a:latin typeface="Trebuchet MS"/>
                <a:cs typeface="Trebuchet MS"/>
              </a:rPr>
              <a:t>with Multiple</a:t>
            </a:r>
            <a:r>
              <a:rPr sz="2800" spc="-15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subscripts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9844" y="367665"/>
            <a:ext cx="6432550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55139" y="341629"/>
            <a:ext cx="5520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Calibri"/>
                <a:cs typeface="Calibri"/>
              </a:rPr>
              <a:t>Basic </a:t>
            </a:r>
            <a:r>
              <a:rPr sz="4000" spc="-10" dirty="0">
                <a:latin typeface="Calibri"/>
                <a:cs typeface="Calibri"/>
              </a:rPr>
              <a:t>operations </a:t>
            </a:r>
            <a:r>
              <a:rPr sz="4000" spc="-5" dirty="0">
                <a:latin typeface="Calibri"/>
                <a:cs typeface="Calibri"/>
              </a:rPr>
              <a:t>of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Arrays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85"/>
              </a:spcBef>
            </a:pPr>
            <a:r>
              <a:rPr dirty="0"/>
              <a:t>18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97660" y="1464309"/>
            <a:ext cx="6853555" cy="412622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5275" marR="5080" indent="-283210">
              <a:lnSpc>
                <a:spcPts val="4260"/>
              </a:lnSpc>
              <a:spcBef>
                <a:spcPts val="290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33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Some </a:t>
            </a:r>
            <a:r>
              <a:rPr sz="3600" spc="-10" dirty="0">
                <a:latin typeface="Times New Roman"/>
                <a:cs typeface="Times New Roman"/>
              </a:rPr>
              <a:t>common operation </a:t>
            </a:r>
            <a:r>
              <a:rPr sz="3600" spc="-235" dirty="0">
                <a:latin typeface="Times New Roman"/>
                <a:cs typeface="Times New Roman"/>
              </a:rPr>
              <a:t>performed  </a:t>
            </a:r>
            <a:r>
              <a:rPr sz="3600" dirty="0">
                <a:latin typeface="Times New Roman"/>
                <a:cs typeface="Times New Roman"/>
              </a:rPr>
              <a:t>on </a:t>
            </a:r>
            <a:r>
              <a:rPr sz="3600" spc="-5" dirty="0">
                <a:latin typeface="Times New Roman"/>
                <a:cs typeface="Times New Roman"/>
              </a:rPr>
              <a:t>array</a:t>
            </a:r>
            <a:r>
              <a:rPr sz="3600" spc="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are:</a:t>
            </a:r>
            <a:endParaRPr sz="36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42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5" dirty="0">
                <a:latin typeface="Trebuchet MS"/>
                <a:cs typeface="Trebuchet MS"/>
              </a:rPr>
              <a:t>Traversing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10" dirty="0">
                <a:latin typeface="Trebuchet MS"/>
                <a:cs typeface="Trebuchet MS"/>
              </a:rPr>
              <a:t>Searching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10" dirty="0">
                <a:latin typeface="Trebuchet MS"/>
                <a:cs typeface="Trebuchet MS"/>
              </a:rPr>
              <a:t>Insertion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10" dirty="0">
                <a:latin typeface="Trebuchet MS"/>
                <a:cs typeface="Trebuchet MS"/>
              </a:rPr>
              <a:t>Deletion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10" dirty="0">
                <a:latin typeface="Trebuchet MS"/>
                <a:cs typeface="Trebuchet MS"/>
              </a:rPr>
              <a:t>Sorting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10" dirty="0">
                <a:latin typeface="Trebuchet MS"/>
                <a:cs typeface="Trebuchet MS"/>
              </a:rPr>
              <a:t>Merging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7945" y="664424"/>
            <a:ext cx="2266101" cy="438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513079"/>
            <a:ext cx="21945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Definition</a:t>
            </a:r>
            <a:endParaRPr sz="4000"/>
          </a:p>
        </p:txBody>
      </p:sp>
      <p:sp>
        <p:nvSpPr>
          <p:cNvPr id="16" name="object 16"/>
          <p:cNvSpPr txBox="1"/>
          <p:nvPr/>
        </p:nvSpPr>
        <p:spPr>
          <a:xfrm>
            <a:off x="1019810" y="1087119"/>
            <a:ext cx="7904480" cy="413004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68262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b="1" spc="-5" dirty="0">
                <a:latin typeface="Times New Roman"/>
                <a:cs typeface="Times New Roman"/>
              </a:rPr>
              <a:t>Data: </a:t>
            </a:r>
            <a:r>
              <a:rPr sz="3200" spc="-10" dirty="0">
                <a:latin typeface="Times New Roman"/>
                <a:cs typeface="Times New Roman"/>
              </a:rPr>
              <a:t>Collection </a:t>
            </a:r>
            <a:r>
              <a:rPr sz="3200" spc="-5" dirty="0">
                <a:latin typeface="Times New Roman"/>
                <a:cs typeface="Times New Roman"/>
              </a:rPr>
              <a:t>of </a:t>
            </a:r>
            <a:r>
              <a:rPr sz="3200" b="1" spc="-5" dirty="0">
                <a:latin typeface="Times New Roman"/>
                <a:cs typeface="Times New Roman"/>
              </a:rPr>
              <a:t>raw</a:t>
            </a:r>
            <a:r>
              <a:rPr sz="3200" b="1" spc="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facts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295275" marR="868680" indent="-283210">
              <a:lnSpc>
                <a:spcPts val="3790"/>
              </a:lnSpc>
              <a:spcBef>
                <a:spcPts val="785"/>
              </a:spcBef>
              <a:tabLst>
                <a:tab pos="68262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b="1" spc="-5" dirty="0">
                <a:latin typeface="Times New Roman"/>
                <a:cs typeface="Times New Roman"/>
              </a:rPr>
              <a:t>Data structure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spc="-10" dirty="0">
                <a:latin typeface="Times New Roman"/>
                <a:cs typeface="Times New Roman"/>
              </a:rPr>
              <a:t>representation </a:t>
            </a:r>
            <a:r>
              <a:rPr sz="3200" spc="-5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the  </a:t>
            </a:r>
            <a:r>
              <a:rPr sz="3200" spc="-65" dirty="0">
                <a:latin typeface="Times New Roman"/>
                <a:cs typeface="Times New Roman"/>
              </a:rPr>
              <a:t>logical </a:t>
            </a:r>
            <a:r>
              <a:rPr sz="3200" spc="-5" dirty="0">
                <a:latin typeface="Times New Roman"/>
                <a:cs typeface="Times New Roman"/>
              </a:rPr>
              <a:t>relationship </a:t>
            </a:r>
            <a:r>
              <a:rPr sz="3200" spc="-10" dirty="0">
                <a:latin typeface="Times New Roman"/>
                <a:cs typeface="Times New Roman"/>
              </a:rPr>
              <a:t>existing </a:t>
            </a:r>
            <a:r>
              <a:rPr sz="3200" dirty="0">
                <a:latin typeface="Times New Roman"/>
                <a:cs typeface="Times New Roman"/>
              </a:rPr>
              <a:t>between  </a:t>
            </a:r>
            <a:r>
              <a:rPr sz="3200" spc="-10" dirty="0">
                <a:latin typeface="Times New Roman"/>
                <a:cs typeface="Times New Roman"/>
              </a:rPr>
              <a:t>individual </a:t>
            </a:r>
            <a:r>
              <a:rPr sz="3200" spc="-5" dirty="0">
                <a:latin typeface="Times New Roman"/>
                <a:cs typeface="Times New Roman"/>
              </a:rPr>
              <a:t>elements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data.</a:t>
            </a:r>
            <a:endParaRPr sz="3200">
              <a:latin typeface="Times New Roman"/>
              <a:cs typeface="Times New Roman"/>
            </a:endParaRPr>
          </a:p>
          <a:p>
            <a:pPr marL="295275" marR="5080" indent="-283210">
              <a:lnSpc>
                <a:spcPts val="3790"/>
              </a:lnSpc>
              <a:spcBef>
                <a:spcPts val="660"/>
              </a:spcBef>
              <a:tabLst>
                <a:tab pos="68262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b="1" spc="-5" dirty="0">
                <a:latin typeface="Times New Roman"/>
                <a:cs typeface="Times New Roman"/>
              </a:rPr>
              <a:t>Data structure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specialized format for  </a:t>
            </a:r>
            <a:r>
              <a:rPr sz="3200" dirty="0">
                <a:latin typeface="Times New Roman"/>
                <a:cs typeface="Times New Roman"/>
              </a:rPr>
              <a:t>organizing </a:t>
            </a:r>
            <a:r>
              <a:rPr sz="3200" spc="-10" dirty="0">
                <a:latin typeface="Times New Roman"/>
                <a:cs typeface="Times New Roman"/>
              </a:rPr>
              <a:t>and storing </a:t>
            </a:r>
            <a:r>
              <a:rPr sz="3200" dirty="0">
                <a:latin typeface="Times New Roman"/>
                <a:cs typeface="Times New Roman"/>
              </a:rPr>
              <a:t>data </a:t>
            </a:r>
            <a:r>
              <a:rPr sz="3200" spc="-5" dirty="0">
                <a:latin typeface="Times New Roman"/>
                <a:cs typeface="Times New Roman"/>
              </a:rPr>
              <a:t>in </a:t>
            </a:r>
            <a:r>
              <a:rPr sz="3200" spc="-20" dirty="0">
                <a:latin typeface="Times New Roman"/>
                <a:cs typeface="Times New Roman"/>
              </a:rPr>
              <a:t>memory </a:t>
            </a:r>
            <a:r>
              <a:rPr sz="3200" spc="-10" dirty="0">
                <a:latin typeface="Times New Roman"/>
                <a:cs typeface="Times New Roman"/>
              </a:rPr>
              <a:t>that  </a:t>
            </a:r>
            <a:r>
              <a:rPr sz="3200" spc="-5" dirty="0">
                <a:latin typeface="Times New Roman"/>
                <a:cs typeface="Times New Roman"/>
              </a:rPr>
              <a:t>considers </a:t>
            </a:r>
            <a:r>
              <a:rPr sz="3200" dirty="0">
                <a:latin typeface="Times New Roman"/>
                <a:cs typeface="Times New Roman"/>
              </a:rPr>
              <a:t>not only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5" dirty="0">
                <a:latin typeface="Times New Roman"/>
                <a:cs typeface="Times New Roman"/>
              </a:rPr>
              <a:t>elements </a:t>
            </a:r>
            <a:r>
              <a:rPr sz="3200" spc="-10" dirty="0">
                <a:latin typeface="Times New Roman"/>
                <a:cs typeface="Times New Roman"/>
              </a:rPr>
              <a:t>stored </a:t>
            </a:r>
            <a:r>
              <a:rPr sz="3200" dirty="0">
                <a:latin typeface="Times New Roman"/>
                <a:cs typeface="Times New Roman"/>
              </a:rPr>
              <a:t>but </a:t>
            </a:r>
            <a:r>
              <a:rPr sz="3200" spc="-5" dirty="0">
                <a:latin typeface="Times New Roman"/>
                <a:cs typeface="Times New Roman"/>
              </a:rPr>
              <a:t>also  </a:t>
            </a:r>
            <a:r>
              <a:rPr sz="3200" spc="-10" dirty="0">
                <a:latin typeface="Times New Roman"/>
                <a:cs typeface="Times New Roman"/>
              </a:rPr>
              <a:t>their relationship </a:t>
            </a:r>
            <a:r>
              <a:rPr sz="3200" spc="-5" dirty="0">
                <a:latin typeface="Times New Roman"/>
                <a:cs typeface="Times New Roman"/>
              </a:rPr>
              <a:t>to each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other.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89669" y="651129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5913" y="4428490"/>
            <a:ext cx="5797894" cy="202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5544" y="367665"/>
            <a:ext cx="2899410" cy="1137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04234" y="367665"/>
            <a:ext cx="2067560" cy="1137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15110" y="509270"/>
            <a:ext cx="39255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latin typeface="Trebuchet MS"/>
                <a:cs typeface="Trebuchet MS"/>
              </a:rPr>
              <a:t>Traversing</a:t>
            </a:r>
            <a:r>
              <a:rPr sz="4000" b="0" spc="-60" dirty="0">
                <a:latin typeface="Trebuchet MS"/>
                <a:cs typeface="Trebuchet MS"/>
              </a:rPr>
              <a:t> </a:t>
            </a:r>
            <a:r>
              <a:rPr sz="4000" b="0" spc="-5" dirty="0">
                <a:latin typeface="Times New Roman"/>
                <a:cs typeface="Times New Roman"/>
              </a:rPr>
              <a:t>Arrays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85"/>
              </a:spcBef>
            </a:pPr>
            <a:r>
              <a:rPr dirty="0"/>
              <a:t>19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591310" y="1238250"/>
            <a:ext cx="7493000" cy="1245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275" marR="5080" indent="-283210">
              <a:lnSpc>
                <a:spcPct val="100400"/>
              </a:lnSpc>
              <a:spcBef>
                <a:spcPts val="90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34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Traversing: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>
                <a:latin typeface="Trebuchet MS"/>
                <a:cs typeface="Trebuchet MS"/>
              </a:rPr>
              <a:t>It </a:t>
            </a:r>
            <a:r>
              <a:rPr sz="2000" spc="-5" dirty="0">
                <a:latin typeface="Trebuchet MS"/>
                <a:cs typeface="Trebuchet MS"/>
              </a:rPr>
              <a:t>is used to access each data item exactly once </a:t>
            </a:r>
            <a:r>
              <a:rPr sz="2000" spc="-725" dirty="0">
                <a:latin typeface="Trebuchet MS"/>
                <a:cs typeface="Trebuchet MS"/>
              </a:rPr>
              <a:t>so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that it can be</a:t>
            </a:r>
            <a:r>
              <a:rPr sz="2000" spc="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processed.</a:t>
            </a:r>
            <a:endParaRPr sz="2000">
              <a:latin typeface="Trebuchet MS"/>
              <a:cs typeface="Trebuchet MS"/>
            </a:endParaRPr>
          </a:p>
          <a:p>
            <a:pPr marL="295275">
              <a:lnSpc>
                <a:spcPct val="100000"/>
              </a:lnSpc>
            </a:pPr>
            <a:r>
              <a:rPr sz="2000" spc="-140" dirty="0">
                <a:latin typeface="Trebuchet MS"/>
                <a:cs typeface="Trebuchet MS"/>
              </a:rPr>
              <a:t>E.g.</a:t>
            </a:r>
            <a:endParaRPr sz="2000">
              <a:latin typeface="Trebuchet MS"/>
              <a:cs typeface="Trebuchet MS"/>
            </a:endParaRPr>
          </a:p>
          <a:p>
            <a:pPr marL="295275">
              <a:lnSpc>
                <a:spcPct val="100000"/>
              </a:lnSpc>
            </a:pPr>
            <a:r>
              <a:rPr sz="2000" spc="-50" dirty="0">
                <a:latin typeface="Trebuchet MS"/>
                <a:cs typeface="Trebuchet MS"/>
              </a:rPr>
              <a:t>We </a:t>
            </a:r>
            <a:r>
              <a:rPr sz="2000" spc="-30" dirty="0">
                <a:latin typeface="Trebuchet MS"/>
                <a:cs typeface="Trebuchet MS"/>
              </a:rPr>
              <a:t>have </a:t>
            </a:r>
            <a:r>
              <a:rPr sz="2000" spc="-5" dirty="0">
                <a:latin typeface="Trebuchet MS"/>
                <a:cs typeface="Trebuchet MS"/>
              </a:rPr>
              <a:t>linear </a:t>
            </a:r>
            <a:r>
              <a:rPr sz="2000" spc="-25" dirty="0">
                <a:latin typeface="Trebuchet MS"/>
                <a:cs typeface="Trebuchet MS"/>
              </a:rPr>
              <a:t>array </a:t>
            </a:r>
            <a:r>
              <a:rPr sz="2000" dirty="0">
                <a:latin typeface="Trebuchet MS"/>
                <a:cs typeface="Trebuchet MS"/>
              </a:rPr>
              <a:t>A </a:t>
            </a:r>
            <a:r>
              <a:rPr sz="2000" spc="-5" dirty="0">
                <a:latin typeface="Trebuchet MS"/>
                <a:cs typeface="Trebuchet MS"/>
              </a:rPr>
              <a:t>as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below: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59560" y="2561852"/>
          <a:ext cx="3924298" cy="671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175"/>
                <a:gridCol w="483234"/>
                <a:gridCol w="731520"/>
                <a:gridCol w="914400"/>
                <a:gridCol w="915034"/>
                <a:gridCol w="622935"/>
              </a:tblGrid>
              <a:tr h="33288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solidFill>
                            <a:srgbClr val="3790A6"/>
                          </a:solidFill>
                          <a:latin typeface="Calibri"/>
                          <a:cs typeface="Calibri"/>
                        </a:rPr>
                        <a:t>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338683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  <a:spcBef>
                          <a:spcPts val="665"/>
                        </a:spcBef>
                      </a:pPr>
                      <a:r>
                        <a:rPr sz="1600" dirty="0">
                          <a:solidFill>
                            <a:srgbClr val="3790A6"/>
                          </a:solidFill>
                          <a:latin typeface="Calibri"/>
                          <a:cs typeface="Calibri"/>
                        </a:rPr>
                        <a:t>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4455" marB="0"/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390"/>
                        </a:lnSpc>
                        <a:spcBef>
                          <a:spcPts val="17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10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390"/>
                        </a:lnSpc>
                        <a:spcBef>
                          <a:spcPts val="17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20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90"/>
                        </a:lnSpc>
                        <a:spcBef>
                          <a:spcPts val="17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30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90"/>
                        </a:lnSpc>
                        <a:spcBef>
                          <a:spcPts val="17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40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2390"/>
                        </a:lnSpc>
                        <a:spcBef>
                          <a:spcPts val="17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50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/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874520" y="3525520"/>
            <a:ext cx="6623050" cy="276987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390"/>
              </a:lnSpc>
              <a:spcBef>
                <a:spcPts val="185"/>
              </a:spcBef>
            </a:pPr>
            <a:r>
              <a:rPr sz="2000" spc="-60" dirty="0">
                <a:latin typeface="Trebuchet MS"/>
                <a:cs typeface="Trebuchet MS"/>
              </a:rPr>
              <a:t>Here </a:t>
            </a:r>
            <a:r>
              <a:rPr sz="2000" spc="-80" dirty="0">
                <a:latin typeface="Trebuchet MS"/>
                <a:cs typeface="Trebuchet MS"/>
              </a:rPr>
              <a:t>we </a:t>
            </a:r>
            <a:r>
              <a:rPr sz="2000" spc="-50" dirty="0">
                <a:latin typeface="Trebuchet MS"/>
                <a:cs typeface="Trebuchet MS"/>
              </a:rPr>
              <a:t>will start </a:t>
            </a:r>
            <a:r>
              <a:rPr sz="2000" spc="-60" dirty="0">
                <a:latin typeface="Trebuchet MS"/>
                <a:cs typeface="Trebuchet MS"/>
              </a:rPr>
              <a:t>from </a:t>
            </a:r>
            <a:r>
              <a:rPr sz="2000" spc="-50" dirty="0">
                <a:latin typeface="Trebuchet MS"/>
                <a:cs typeface="Trebuchet MS"/>
              </a:rPr>
              <a:t>beginning </a:t>
            </a:r>
            <a:r>
              <a:rPr sz="2000" spc="-60" dirty="0">
                <a:latin typeface="Trebuchet MS"/>
                <a:cs typeface="Trebuchet MS"/>
              </a:rPr>
              <a:t>and </a:t>
            </a:r>
            <a:r>
              <a:rPr sz="2000" spc="-50" dirty="0">
                <a:latin typeface="Trebuchet MS"/>
                <a:cs typeface="Trebuchet MS"/>
              </a:rPr>
              <a:t>will </a:t>
            </a:r>
            <a:r>
              <a:rPr sz="2000" spc="-65" dirty="0">
                <a:latin typeface="Trebuchet MS"/>
                <a:cs typeface="Trebuchet MS"/>
              </a:rPr>
              <a:t>go </a:t>
            </a:r>
            <a:r>
              <a:rPr sz="2000" spc="-40" dirty="0">
                <a:latin typeface="Trebuchet MS"/>
                <a:cs typeface="Trebuchet MS"/>
              </a:rPr>
              <a:t>till </a:t>
            </a:r>
            <a:r>
              <a:rPr sz="2000" spc="-50" dirty="0">
                <a:latin typeface="Trebuchet MS"/>
                <a:cs typeface="Trebuchet MS"/>
              </a:rPr>
              <a:t>last  </a:t>
            </a:r>
            <a:r>
              <a:rPr sz="2000" spc="-60" dirty="0">
                <a:latin typeface="Trebuchet MS"/>
                <a:cs typeface="Trebuchet MS"/>
              </a:rPr>
              <a:t>element and </a:t>
            </a:r>
            <a:r>
              <a:rPr sz="2000" spc="-55" dirty="0">
                <a:latin typeface="Trebuchet MS"/>
                <a:cs typeface="Trebuchet MS"/>
              </a:rPr>
              <a:t>during </a:t>
            </a:r>
            <a:r>
              <a:rPr sz="2000" spc="-45" dirty="0">
                <a:latin typeface="Trebuchet MS"/>
                <a:cs typeface="Trebuchet MS"/>
              </a:rPr>
              <a:t>this </a:t>
            </a:r>
            <a:r>
              <a:rPr sz="2000" spc="-50" dirty="0">
                <a:latin typeface="Trebuchet MS"/>
                <a:cs typeface="Trebuchet MS"/>
              </a:rPr>
              <a:t>process </a:t>
            </a:r>
            <a:r>
              <a:rPr sz="2000" spc="-80" dirty="0">
                <a:latin typeface="Trebuchet MS"/>
                <a:cs typeface="Trebuchet MS"/>
              </a:rPr>
              <a:t>we </a:t>
            </a:r>
            <a:r>
              <a:rPr sz="2000" spc="-50" dirty="0">
                <a:latin typeface="Trebuchet MS"/>
                <a:cs typeface="Trebuchet MS"/>
              </a:rPr>
              <a:t>will </a:t>
            </a:r>
            <a:r>
              <a:rPr sz="2000" spc="-55" dirty="0">
                <a:latin typeface="Trebuchet MS"/>
                <a:cs typeface="Trebuchet MS"/>
              </a:rPr>
              <a:t>access value </a:t>
            </a:r>
            <a:r>
              <a:rPr sz="2000" spc="-50" dirty="0">
                <a:latin typeface="Trebuchet MS"/>
                <a:cs typeface="Trebuchet MS"/>
              </a:rPr>
              <a:t>of </a:t>
            </a:r>
            <a:r>
              <a:rPr sz="2000" spc="-60" dirty="0">
                <a:latin typeface="Trebuchet MS"/>
                <a:cs typeface="Trebuchet MS"/>
              </a:rPr>
              <a:t>each  element </a:t>
            </a:r>
            <a:r>
              <a:rPr sz="2000" spc="-55" dirty="0">
                <a:latin typeface="Trebuchet MS"/>
                <a:cs typeface="Trebuchet MS"/>
              </a:rPr>
              <a:t>exactly </a:t>
            </a:r>
            <a:r>
              <a:rPr sz="2000" spc="-60" dirty="0">
                <a:latin typeface="Trebuchet MS"/>
                <a:cs typeface="Trebuchet MS"/>
              </a:rPr>
              <a:t>once </a:t>
            </a:r>
            <a:r>
              <a:rPr sz="2000" spc="-55" dirty="0">
                <a:latin typeface="Trebuchet MS"/>
                <a:cs typeface="Trebuchet MS"/>
              </a:rPr>
              <a:t>as</a:t>
            </a:r>
            <a:r>
              <a:rPr sz="2000" spc="7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below: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rebuchet MS"/>
                <a:cs typeface="Trebuchet MS"/>
              </a:rPr>
              <a:t>A </a:t>
            </a:r>
            <a:r>
              <a:rPr sz="2000" spc="-5" dirty="0">
                <a:latin typeface="Trebuchet MS"/>
                <a:cs typeface="Trebuchet MS"/>
              </a:rPr>
              <a:t>[1]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10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rebuchet MS"/>
                <a:cs typeface="Trebuchet MS"/>
              </a:rPr>
              <a:t>A </a:t>
            </a:r>
            <a:r>
              <a:rPr sz="2000" spc="-5" dirty="0">
                <a:latin typeface="Trebuchet MS"/>
                <a:cs typeface="Trebuchet MS"/>
              </a:rPr>
              <a:t>[2]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20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000" dirty="0">
                <a:latin typeface="Trebuchet MS"/>
                <a:cs typeface="Trebuchet MS"/>
              </a:rPr>
              <a:t>A </a:t>
            </a:r>
            <a:r>
              <a:rPr sz="2000" spc="-5" dirty="0">
                <a:latin typeface="Trebuchet MS"/>
                <a:cs typeface="Trebuchet MS"/>
              </a:rPr>
              <a:t>[3]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30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rebuchet MS"/>
                <a:cs typeface="Trebuchet MS"/>
              </a:rPr>
              <a:t>A </a:t>
            </a:r>
            <a:r>
              <a:rPr sz="2000" spc="-5" dirty="0">
                <a:latin typeface="Trebuchet MS"/>
                <a:cs typeface="Trebuchet MS"/>
              </a:rPr>
              <a:t>[4]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40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rebuchet MS"/>
                <a:cs typeface="Trebuchet MS"/>
              </a:rPr>
              <a:t>A </a:t>
            </a:r>
            <a:r>
              <a:rPr sz="2000" spc="-5" dirty="0">
                <a:latin typeface="Trebuchet MS"/>
                <a:cs typeface="Trebuchet MS"/>
              </a:rPr>
              <a:t>[5]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50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6314" y="12"/>
            <a:ext cx="2277745" cy="923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9875" y="12"/>
            <a:ext cx="1461135" cy="9175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69665" y="12"/>
            <a:ext cx="1674494" cy="9150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" y="3714750"/>
            <a:ext cx="4215765" cy="2212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15765" y="3428365"/>
            <a:ext cx="4927866" cy="31426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95400" y="21590"/>
            <a:ext cx="3969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Trebuchet MS"/>
                <a:cs typeface="Trebuchet MS"/>
              </a:rPr>
              <a:t>Insertion into</a:t>
            </a:r>
            <a:r>
              <a:rPr b="0" spc="-55" dirty="0">
                <a:latin typeface="Trebuchet MS"/>
                <a:cs typeface="Trebuchet MS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Array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85"/>
              </a:spcBef>
            </a:pPr>
            <a:r>
              <a:rPr dirty="0"/>
              <a:t>20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19810" y="666750"/>
            <a:ext cx="5902325" cy="8699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95275" marR="5080" indent="-283210">
              <a:lnSpc>
                <a:spcPts val="2170"/>
              </a:lnSpc>
              <a:spcBef>
                <a:spcPts val="360"/>
              </a:spcBef>
            </a:pPr>
            <a:r>
              <a:rPr sz="1600" spc="139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64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b="1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Insertion: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It </a:t>
            </a:r>
            <a:r>
              <a:rPr sz="1800" spc="-35" dirty="0">
                <a:latin typeface="Trebuchet MS"/>
                <a:cs typeface="Trebuchet MS"/>
              </a:rPr>
              <a:t>is </a:t>
            </a:r>
            <a:r>
              <a:rPr sz="1800" spc="-55" dirty="0">
                <a:latin typeface="Trebuchet MS"/>
                <a:cs typeface="Trebuchet MS"/>
              </a:rPr>
              <a:t>used </a:t>
            </a:r>
            <a:r>
              <a:rPr sz="1800" spc="-50" dirty="0">
                <a:latin typeface="Trebuchet MS"/>
                <a:cs typeface="Trebuchet MS"/>
              </a:rPr>
              <a:t>to </a:t>
            </a:r>
            <a:r>
              <a:rPr sz="1800" spc="-55" dirty="0">
                <a:latin typeface="Trebuchet MS"/>
                <a:cs typeface="Trebuchet MS"/>
              </a:rPr>
              <a:t>add </a:t>
            </a:r>
            <a:r>
              <a:rPr sz="1800" spc="-50" dirty="0">
                <a:latin typeface="Trebuchet MS"/>
                <a:cs typeface="Trebuchet MS"/>
              </a:rPr>
              <a:t>a </a:t>
            </a:r>
            <a:r>
              <a:rPr sz="1800" spc="-60" dirty="0">
                <a:latin typeface="Trebuchet MS"/>
                <a:cs typeface="Trebuchet MS"/>
              </a:rPr>
              <a:t>new </a:t>
            </a:r>
            <a:r>
              <a:rPr sz="1800" spc="-50" dirty="0">
                <a:latin typeface="Trebuchet MS"/>
                <a:cs typeface="Trebuchet MS"/>
              </a:rPr>
              <a:t>data item </a:t>
            </a:r>
            <a:r>
              <a:rPr sz="1800" spc="-40" dirty="0">
                <a:latin typeface="Trebuchet MS"/>
                <a:cs typeface="Trebuchet MS"/>
              </a:rPr>
              <a:t>in </a:t>
            </a:r>
            <a:r>
              <a:rPr sz="1800" spc="-50" dirty="0">
                <a:latin typeface="Trebuchet MS"/>
                <a:cs typeface="Trebuchet MS"/>
              </a:rPr>
              <a:t>the </a:t>
            </a:r>
            <a:r>
              <a:rPr sz="1800" spc="-340" dirty="0">
                <a:latin typeface="Trebuchet MS"/>
                <a:cs typeface="Trebuchet MS"/>
              </a:rPr>
              <a:t>given  </a:t>
            </a:r>
            <a:r>
              <a:rPr sz="1800" spc="-45" dirty="0">
                <a:latin typeface="Trebuchet MS"/>
                <a:cs typeface="Trebuchet MS"/>
              </a:rPr>
              <a:t>collection of </a:t>
            </a:r>
            <a:r>
              <a:rPr sz="1800" spc="-50" dirty="0">
                <a:latin typeface="Trebuchet MS"/>
                <a:cs typeface="Trebuchet MS"/>
              </a:rPr>
              <a:t>data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items.</a:t>
            </a:r>
            <a:endParaRPr sz="1800">
              <a:latin typeface="Trebuchet MS"/>
              <a:cs typeface="Trebuchet MS"/>
            </a:endParaRPr>
          </a:p>
          <a:p>
            <a:pPr marL="295275">
              <a:lnSpc>
                <a:spcPts val="2045"/>
              </a:lnSpc>
            </a:pPr>
            <a:r>
              <a:rPr sz="1800" spc="-75" dirty="0">
                <a:latin typeface="Trebuchet MS"/>
                <a:cs typeface="Trebuchet MS"/>
              </a:rPr>
              <a:t>E.g.We </a:t>
            </a:r>
            <a:r>
              <a:rPr sz="1800" spc="-125" dirty="0">
                <a:latin typeface="Trebuchet MS"/>
                <a:cs typeface="Trebuchet MS"/>
              </a:rPr>
              <a:t>have </a:t>
            </a:r>
            <a:r>
              <a:rPr sz="1800" spc="-110" dirty="0">
                <a:latin typeface="Trebuchet MS"/>
                <a:cs typeface="Trebuchet MS"/>
              </a:rPr>
              <a:t>linear </a:t>
            </a:r>
            <a:r>
              <a:rPr sz="1800" spc="-90" dirty="0">
                <a:latin typeface="Trebuchet MS"/>
                <a:cs typeface="Trebuchet MS"/>
              </a:rPr>
              <a:t>array </a:t>
            </a:r>
            <a:r>
              <a:rPr sz="1800" spc="135" dirty="0">
                <a:latin typeface="Trebuchet MS"/>
                <a:cs typeface="Trebuchet MS"/>
              </a:rPr>
              <a:t>A </a:t>
            </a:r>
            <a:r>
              <a:rPr sz="1800" spc="-120" dirty="0">
                <a:latin typeface="Trebuchet MS"/>
                <a:cs typeface="Trebuchet MS"/>
              </a:rPr>
              <a:t>as</a:t>
            </a:r>
            <a:r>
              <a:rPr sz="1800" spc="280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below:</a:t>
            </a:r>
            <a:endParaRPr sz="1800">
              <a:latin typeface="Trebuchet MS"/>
              <a:cs typeface="Trebuchet MS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289050" y="1808462"/>
          <a:ext cx="3594099" cy="53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450"/>
                <a:gridCol w="731519"/>
                <a:gridCol w="914400"/>
                <a:gridCol w="914400"/>
                <a:gridCol w="608330"/>
              </a:tblGrid>
              <a:tr h="267337">
                <a:tc>
                  <a:txBody>
                    <a:bodyPr/>
                    <a:lstStyle/>
                    <a:p>
                      <a:pPr marL="31750">
                        <a:lnSpc>
                          <a:spcPts val="2005"/>
                        </a:lnSpc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005"/>
                        </a:lnSpc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2005"/>
                        </a:lnSpc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2005"/>
                        </a:lnSpc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2005"/>
                        </a:lnSpc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267337">
                <a:tc>
                  <a:txBody>
                    <a:bodyPr/>
                    <a:lstStyle/>
                    <a:p>
                      <a:pPr marL="31750">
                        <a:lnSpc>
                          <a:spcPts val="2005"/>
                        </a:lnSpc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10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2005"/>
                        </a:lnSpc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20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2005"/>
                        </a:lnSpc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50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2005"/>
                        </a:lnSpc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30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2005"/>
                        </a:lnSpc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15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1303019" y="2611120"/>
            <a:ext cx="6840855" cy="84581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5" dirty="0">
                <a:latin typeface="Trebuchet MS"/>
                <a:cs typeface="Trebuchet MS"/>
              </a:rPr>
              <a:t>New element to be inserted is 100 and location </a:t>
            </a:r>
            <a:r>
              <a:rPr sz="1800" spc="-15" dirty="0">
                <a:latin typeface="Trebuchet MS"/>
                <a:cs typeface="Trebuchet MS"/>
              </a:rPr>
              <a:t>for </a:t>
            </a:r>
            <a:r>
              <a:rPr sz="1800" spc="-5" dirty="0">
                <a:latin typeface="Trebuchet MS"/>
                <a:cs typeface="Trebuchet MS"/>
              </a:rPr>
              <a:t>insertion is 3.  </a:t>
            </a:r>
            <a:r>
              <a:rPr sz="1800" dirty="0">
                <a:latin typeface="Trebuchet MS"/>
                <a:cs typeface="Trebuchet MS"/>
              </a:rPr>
              <a:t>So </a:t>
            </a:r>
            <a:r>
              <a:rPr sz="1800" spc="-5" dirty="0">
                <a:latin typeface="Trebuchet MS"/>
                <a:cs typeface="Trebuchet MS"/>
              </a:rPr>
              <a:t>shift </a:t>
            </a:r>
            <a:r>
              <a:rPr sz="1800" spc="-50" dirty="0">
                <a:latin typeface="Trebuchet MS"/>
                <a:cs typeface="Trebuchet MS"/>
              </a:rPr>
              <a:t>the </a:t>
            </a:r>
            <a:r>
              <a:rPr sz="1800" spc="-55" dirty="0">
                <a:latin typeface="Trebuchet MS"/>
                <a:cs typeface="Trebuchet MS"/>
              </a:rPr>
              <a:t>elements </a:t>
            </a:r>
            <a:r>
              <a:rPr sz="1800" spc="-65" dirty="0">
                <a:latin typeface="Trebuchet MS"/>
                <a:cs typeface="Trebuchet MS"/>
              </a:rPr>
              <a:t>from </a:t>
            </a:r>
            <a:r>
              <a:rPr sz="1800" spc="-50" dirty="0">
                <a:latin typeface="Trebuchet MS"/>
                <a:cs typeface="Trebuchet MS"/>
              </a:rPr>
              <a:t>5th </a:t>
            </a:r>
            <a:r>
              <a:rPr sz="1800" spc="-45" dirty="0">
                <a:latin typeface="Trebuchet MS"/>
                <a:cs typeface="Trebuchet MS"/>
              </a:rPr>
              <a:t>location to </a:t>
            </a:r>
            <a:r>
              <a:rPr sz="1800" spc="-50" dirty="0">
                <a:latin typeface="Trebuchet MS"/>
                <a:cs typeface="Trebuchet MS"/>
              </a:rPr>
              <a:t>3rd </a:t>
            </a:r>
            <a:r>
              <a:rPr sz="1800" spc="-45" dirty="0">
                <a:latin typeface="Trebuchet MS"/>
                <a:cs typeface="Trebuchet MS"/>
              </a:rPr>
              <a:t>location </a:t>
            </a:r>
            <a:r>
              <a:rPr sz="1800" spc="-55" dirty="0">
                <a:latin typeface="Trebuchet MS"/>
                <a:cs typeface="Trebuchet MS"/>
              </a:rPr>
              <a:t>downwards </a:t>
            </a:r>
            <a:r>
              <a:rPr sz="1800" spc="-50" dirty="0">
                <a:latin typeface="Trebuchet MS"/>
                <a:cs typeface="Trebuchet MS"/>
              </a:rPr>
              <a:t>by  1 </a:t>
            </a:r>
            <a:r>
              <a:rPr sz="1800" spc="-40" dirty="0">
                <a:latin typeface="Trebuchet MS"/>
                <a:cs typeface="Trebuchet MS"/>
              </a:rPr>
              <a:t>place.And </a:t>
            </a:r>
            <a:r>
              <a:rPr sz="1800" spc="-5" dirty="0">
                <a:latin typeface="Trebuchet MS"/>
                <a:cs typeface="Trebuchet MS"/>
              </a:rPr>
              <a:t>then insert 100 </a:t>
            </a:r>
            <a:r>
              <a:rPr sz="1800" dirty="0">
                <a:latin typeface="Trebuchet MS"/>
                <a:cs typeface="Trebuchet MS"/>
              </a:rPr>
              <a:t>at </a:t>
            </a:r>
            <a:r>
              <a:rPr sz="1800" spc="-5" dirty="0">
                <a:latin typeface="Trebuchet MS"/>
                <a:cs typeface="Trebuchet MS"/>
              </a:rPr>
              <a:t>3rd location. It is shown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below: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5544" y="367665"/>
            <a:ext cx="2482214" cy="113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45154" y="370840"/>
            <a:ext cx="1799590" cy="1125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6090" y="370840"/>
            <a:ext cx="1857375" cy="1125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3169" y="270510"/>
            <a:ext cx="7558405" cy="157353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4000" b="0" spc="-5" dirty="0">
                <a:latin typeface="Trebuchet MS"/>
                <a:cs typeface="Trebuchet MS"/>
              </a:rPr>
              <a:t>Deletion </a:t>
            </a:r>
            <a:r>
              <a:rPr sz="4000" b="0" spc="-20" dirty="0">
                <a:latin typeface="Trebuchet MS"/>
                <a:cs typeface="Trebuchet MS"/>
              </a:rPr>
              <a:t>from</a:t>
            </a:r>
            <a:r>
              <a:rPr sz="4000" b="0" spc="-5" dirty="0">
                <a:latin typeface="Trebuchet MS"/>
                <a:cs typeface="Trebuchet MS"/>
              </a:rPr>
              <a:t> </a:t>
            </a:r>
            <a:r>
              <a:rPr sz="4000" b="0" spc="-5" dirty="0">
                <a:latin typeface="Times New Roman"/>
                <a:cs typeface="Times New Roman"/>
              </a:rPr>
              <a:t>Array</a:t>
            </a:r>
            <a:endParaRPr sz="4000">
              <a:latin typeface="Times New Roman"/>
              <a:cs typeface="Times New Roman"/>
            </a:endParaRPr>
          </a:p>
          <a:p>
            <a:pPr marL="654050" marR="5080" indent="-283210">
              <a:lnSpc>
                <a:spcPct val="100400"/>
              </a:lnSpc>
              <a:spcBef>
                <a:spcPts val="930"/>
              </a:spcBef>
            </a:pPr>
            <a:r>
              <a:rPr sz="1600" b="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0" spc="40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Arial"/>
                <a:cs typeface="Arial"/>
              </a:rPr>
              <a:t>Deletion: </a:t>
            </a:r>
            <a:r>
              <a:rPr sz="1800" b="0" spc="-5" dirty="0">
                <a:solidFill>
                  <a:srgbClr val="000000"/>
                </a:solidFill>
                <a:latin typeface="Trebuchet MS"/>
                <a:cs typeface="Trebuchet MS"/>
              </a:rPr>
              <a:t>It is used to delete </a:t>
            </a:r>
            <a:r>
              <a:rPr sz="1800" b="0" dirty="0">
                <a:solidFill>
                  <a:srgbClr val="000000"/>
                </a:solidFill>
                <a:latin typeface="Trebuchet MS"/>
                <a:cs typeface="Trebuchet MS"/>
              </a:rPr>
              <a:t>an </a:t>
            </a:r>
            <a:r>
              <a:rPr sz="1800" b="0" spc="-5" dirty="0">
                <a:solidFill>
                  <a:srgbClr val="000000"/>
                </a:solidFill>
                <a:latin typeface="Trebuchet MS"/>
                <a:cs typeface="Trebuchet MS"/>
              </a:rPr>
              <a:t>existing data item </a:t>
            </a:r>
            <a:r>
              <a:rPr sz="1800" b="0" spc="-15" dirty="0">
                <a:solidFill>
                  <a:srgbClr val="000000"/>
                </a:solidFill>
                <a:latin typeface="Trebuchet MS"/>
                <a:cs typeface="Trebuchet MS"/>
              </a:rPr>
              <a:t>from </a:t>
            </a:r>
            <a:r>
              <a:rPr sz="1800" b="0" spc="-5" dirty="0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sz="1800" b="0" spc="-315" dirty="0">
                <a:solidFill>
                  <a:srgbClr val="000000"/>
                </a:solidFill>
                <a:latin typeface="Trebuchet MS"/>
                <a:cs typeface="Trebuchet MS"/>
              </a:rPr>
              <a:t>given  </a:t>
            </a:r>
            <a:r>
              <a:rPr sz="1800" b="0" spc="-45" dirty="0">
                <a:solidFill>
                  <a:srgbClr val="000000"/>
                </a:solidFill>
                <a:latin typeface="Trebuchet MS"/>
                <a:cs typeface="Trebuchet MS"/>
              </a:rPr>
              <a:t>collection of </a:t>
            </a:r>
            <a:r>
              <a:rPr sz="1800" b="0" spc="-50" dirty="0">
                <a:solidFill>
                  <a:srgbClr val="000000"/>
                </a:solidFill>
                <a:latin typeface="Trebuchet MS"/>
                <a:cs typeface="Trebuchet MS"/>
              </a:rPr>
              <a:t>data</a:t>
            </a:r>
            <a:r>
              <a:rPr sz="1800" b="0" spc="-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800" b="0" spc="-50" dirty="0">
                <a:solidFill>
                  <a:srgbClr val="000000"/>
                </a:solidFill>
                <a:latin typeface="Trebuchet MS"/>
                <a:cs typeface="Trebuchet MS"/>
              </a:rPr>
              <a:t>items.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6360" y="1855482"/>
            <a:ext cx="7499984" cy="4705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85"/>
              </a:spcBef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94" y="152400"/>
            <a:ext cx="3573145" cy="123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3359" y="149225"/>
            <a:ext cx="2250440" cy="1232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297179"/>
            <a:ext cx="4741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latin typeface="Trebuchet MS"/>
                <a:cs typeface="Trebuchet MS"/>
              </a:rPr>
              <a:t>Searching </a:t>
            </a:r>
            <a:r>
              <a:rPr sz="4400" b="0" spc="-5" dirty="0">
                <a:latin typeface="Trebuchet MS"/>
                <a:cs typeface="Trebuchet MS"/>
              </a:rPr>
              <a:t>in</a:t>
            </a:r>
            <a:r>
              <a:rPr sz="4400" b="0" spc="-20" dirty="0">
                <a:latin typeface="Trebuchet MS"/>
                <a:cs typeface="Trebuchet MS"/>
              </a:rPr>
              <a:t> </a:t>
            </a:r>
            <a:r>
              <a:rPr sz="4400" b="0" spc="-5" dirty="0">
                <a:latin typeface="Times New Roman"/>
                <a:cs typeface="Times New Roman"/>
              </a:rPr>
              <a:t>Arrays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2050" y="1231900"/>
            <a:ext cx="7474584" cy="105664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1930"/>
              </a:lnSpc>
              <a:spcBef>
                <a:spcPts val="555"/>
              </a:spcBef>
            </a:pPr>
            <a:r>
              <a:rPr sz="1600" spc="139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46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Searching: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It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5" dirty="0">
                <a:latin typeface="Trebuchet MS"/>
                <a:cs typeface="Trebuchet MS"/>
              </a:rPr>
              <a:t>used </a:t>
            </a:r>
            <a:r>
              <a:rPr sz="1600" spc="-40" dirty="0">
                <a:latin typeface="Trebuchet MS"/>
                <a:cs typeface="Trebuchet MS"/>
              </a:rPr>
              <a:t>to find </a:t>
            </a:r>
            <a:r>
              <a:rPr sz="1600" spc="-45" dirty="0">
                <a:latin typeface="Trebuchet MS"/>
                <a:cs typeface="Trebuchet MS"/>
              </a:rPr>
              <a:t>out the </a:t>
            </a:r>
            <a:r>
              <a:rPr sz="1600" spc="-40" dirty="0">
                <a:latin typeface="Trebuchet MS"/>
                <a:cs typeface="Trebuchet MS"/>
              </a:rPr>
              <a:t>location of </a:t>
            </a:r>
            <a:r>
              <a:rPr sz="1600" spc="-45" dirty="0">
                <a:latin typeface="Trebuchet MS"/>
                <a:cs typeface="Trebuchet MS"/>
              </a:rPr>
              <a:t>the data item </a:t>
            </a:r>
            <a:r>
              <a:rPr sz="1600" spc="-30" dirty="0">
                <a:latin typeface="Trebuchet MS"/>
                <a:cs typeface="Trebuchet MS"/>
              </a:rPr>
              <a:t>if </a:t>
            </a:r>
            <a:r>
              <a:rPr sz="1600" spc="-35" dirty="0">
                <a:latin typeface="Trebuchet MS"/>
                <a:cs typeface="Trebuchet MS"/>
              </a:rPr>
              <a:t>it </a:t>
            </a:r>
            <a:r>
              <a:rPr sz="1600" spc="-40" dirty="0">
                <a:latin typeface="Trebuchet MS"/>
                <a:cs typeface="Trebuchet MS"/>
              </a:rPr>
              <a:t>exists in </a:t>
            </a:r>
            <a:r>
              <a:rPr sz="1600" spc="-500" dirty="0">
                <a:latin typeface="Trebuchet MS"/>
                <a:cs typeface="Trebuchet MS"/>
              </a:rPr>
              <a:t>the </a:t>
            </a:r>
            <a:r>
              <a:rPr sz="1600" spc="-47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given</a:t>
            </a:r>
            <a:endParaRPr sz="1600">
              <a:latin typeface="Trebuchet MS"/>
              <a:cs typeface="Trebuchet MS"/>
            </a:endParaRPr>
          </a:p>
          <a:p>
            <a:pPr marL="297180">
              <a:lnSpc>
                <a:spcPts val="1885"/>
              </a:lnSpc>
            </a:pPr>
            <a:r>
              <a:rPr sz="1600" spc="-40" dirty="0">
                <a:latin typeface="Trebuchet MS"/>
                <a:cs typeface="Trebuchet MS"/>
              </a:rPr>
              <a:t>collection </a:t>
            </a:r>
            <a:r>
              <a:rPr sz="1600" spc="-45" dirty="0">
                <a:latin typeface="Trebuchet MS"/>
                <a:cs typeface="Trebuchet MS"/>
              </a:rPr>
              <a:t>of data</a:t>
            </a:r>
            <a:r>
              <a:rPr sz="1600" spc="2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items.</a:t>
            </a:r>
            <a:endParaRPr sz="1600">
              <a:latin typeface="Trebuchet MS"/>
              <a:cs typeface="Trebuchet MS"/>
            </a:endParaRPr>
          </a:p>
          <a:p>
            <a:pPr marL="297180">
              <a:lnSpc>
                <a:spcPct val="100000"/>
              </a:lnSpc>
            </a:pPr>
            <a:r>
              <a:rPr sz="1600" spc="-5" dirty="0">
                <a:latin typeface="Trebuchet MS"/>
                <a:cs typeface="Trebuchet MS"/>
              </a:rPr>
              <a:t>E.g. We have linear array </a:t>
            </a:r>
            <a:r>
              <a:rPr sz="1600" dirty="0">
                <a:latin typeface="Trebuchet MS"/>
                <a:cs typeface="Trebuchet MS"/>
              </a:rPr>
              <a:t>A </a:t>
            </a:r>
            <a:r>
              <a:rPr sz="1600" spc="-10" dirty="0">
                <a:latin typeface="Trebuchet MS"/>
                <a:cs typeface="Trebuchet MS"/>
              </a:rPr>
              <a:t>as</a:t>
            </a:r>
            <a:r>
              <a:rPr sz="1600" spc="2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below: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81200" y="2294820"/>
          <a:ext cx="3947158" cy="598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345"/>
                <a:gridCol w="914400"/>
                <a:gridCol w="915034"/>
                <a:gridCol w="914400"/>
                <a:gridCol w="601979"/>
              </a:tblGrid>
              <a:tr h="327436">
                <a:tc>
                  <a:txBody>
                    <a:bodyPr/>
                    <a:lstStyle/>
                    <a:p>
                      <a:pPr marL="31750">
                        <a:lnSpc>
                          <a:spcPts val="221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ts val="221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ts val="221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ts val="221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ts val="221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70683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spcBef>
                          <a:spcPts val="19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ts val="1839"/>
                        </a:lnSpc>
                        <a:spcBef>
                          <a:spcPts val="19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ts val="1839"/>
                        </a:lnSpc>
                        <a:spcBef>
                          <a:spcPts val="19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35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ts val="1839"/>
                        </a:lnSpc>
                        <a:spcBef>
                          <a:spcPts val="19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ts val="1839"/>
                        </a:lnSpc>
                        <a:spcBef>
                          <a:spcPts val="19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1719579" y="3102609"/>
            <a:ext cx="6785609" cy="3404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Trebuchet MS"/>
                <a:cs typeface="Trebuchet MS"/>
              </a:rPr>
              <a:t>Suppose </a:t>
            </a:r>
            <a:r>
              <a:rPr sz="1400" spc="-40" dirty="0">
                <a:latin typeface="Trebuchet MS"/>
                <a:cs typeface="Trebuchet MS"/>
              </a:rPr>
              <a:t>item to </a:t>
            </a:r>
            <a:r>
              <a:rPr sz="1400" spc="-45" dirty="0">
                <a:latin typeface="Trebuchet MS"/>
                <a:cs typeface="Trebuchet MS"/>
              </a:rPr>
              <a:t>be </a:t>
            </a:r>
            <a:r>
              <a:rPr sz="1400" spc="-40" dirty="0">
                <a:latin typeface="Trebuchet MS"/>
                <a:cs typeface="Trebuchet MS"/>
              </a:rPr>
              <a:t>searched </a:t>
            </a:r>
            <a:r>
              <a:rPr sz="1400" spc="-30" dirty="0">
                <a:latin typeface="Trebuchet MS"/>
                <a:cs typeface="Trebuchet MS"/>
              </a:rPr>
              <a:t>is </a:t>
            </a:r>
            <a:r>
              <a:rPr sz="1400" spc="-55" dirty="0">
                <a:latin typeface="Trebuchet MS"/>
                <a:cs typeface="Trebuchet MS"/>
              </a:rPr>
              <a:t>20.We </a:t>
            </a:r>
            <a:r>
              <a:rPr sz="1400" spc="-35" dirty="0">
                <a:latin typeface="Trebuchet MS"/>
                <a:cs typeface="Trebuchet MS"/>
              </a:rPr>
              <a:t>will start </a:t>
            </a:r>
            <a:r>
              <a:rPr sz="1400" spc="-45" dirty="0">
                <a:latin typeface="Trebuchet MS"/>
                <a:cs typeface="Trebuchet MS"/>
              </a:rPr>
              <a:t>from </a:t>
            </a:r>
            <a:r>
              <a:rPr sz="1400" spc="-40" dirty="0">
                <a:latin typeface="Trebuchet MS"/>
                <a:cs typeface="Trebuchet MS"/>
              </a:rPr>
              <a:t>beginning and </a:t>
            </a:r>
            <a:r>
              <a:rPr sz="1400" spc="-35" dirty="0">
                <a:latin typeface="Trebuchet MS"/>
                <a:cs typeface="Trebuchet MS"/>
              </a:rPr>
              <a:t>will </a:t>
            </a:r>
            <a:r>
              <a:rPr sz="1400" spc="-45" dirty="0">
                <a:latin typeface="Trebuchet MS"/>
                <a:cs typeface="Trebuchet MS"/>
              </a:rPr>
              <a:t>compare </a:t>
            </a:r>
            <a:r>
              <a:rPr sz="1400" spc="-40" dirty="0">
                <a:latin typeface="Trebuchet MS"/>
                <a:cs typeface="Trebuchet MS"/>
              </a:rPr>
              <a:t>20 with  each element. </a:t>
            </a:r>
            <a:r>
              <a:rPr sz="1400" spc="-35" dirty="0">
                <a:latin typeface="Trebuchet MS"/>
                <a:cs typeface="Trebuchet MS"/>
              </a:rPr>
              <a:t>This </a:t>
            </a:r>
            <a:r>
              <a:rPr sz="1400" spc="-40" dirty="0">
                <a:latin typeface="Trebuchet MS"/>
                <a:cs typeface="Trebuchet MS"/>
              </a:rPr>
              <a:t>process </a:t>
            </a:r>
            <a:r>
              <a:rPr sz="1400" spc="-35" dirty="0">
                <a:latin typeface="Trebuchet MS"/>
                <a:cs typeface="Trebuchet MS"/>
              </a:rPr>
              <a:t>will </a:t>
            </a:r>
            <a:r>
              <a:rPr sz="1400" spc="-40" dirty="0">
                <a:latin typeface="Trebuchet MS"/>
                <a:cs typeface="Trebuchet MS"/>
              </a:rPr>
              <a:t>continue </a:t>
            </a:r>
            <a:r>
              <a:rPr sz="1400" spc="-35" dirty="0">
                <a:latin typeface="Trebuchet MS"/>
                <a:cs typeface="Trebuchet MS"/>
              </a:rPr>
              <a:t>until </a:t>
            </a:r>
            <a:r>
              <a:rPr sz="1400" spc="-45" dirty="0">
                <a:latin typeface="Trebuchet MS"/>
                <a:cs typeface="Trebuchet MS"/>
              </a:rPr>
              <a:t>element </a:t>
            </a:r>
            <a:r>
              <a:rPr sz="1400" spc="-30" dirty="0">
                <a:latin typeface="Trebuchet MS"/>
                <a:cs typeface="Trebuchet MS"/>
              </a:rPr>
              <a:t>is </a:t>
            </a:r>
            <a:r>
              <a:rPr sz="1400" spc="-40" dirty="0">
                <a:latin typeface="Trebuchet MS"/>
                <a:cs typeface="Trebuchet MS"/>
              </a:rPr>
              <a:t>found or </a:t>
            </a:r>
            <a:r>
              <a:rPr sz="1400" spc="-50" dirty="0">
                <a:latin typeface="Trebuchet MS"/>
                <a:cs typeface="Trebuchet MS"/>
              </a:rPr>
              <a:t>array </a:t>
            </a:r>
            <a:r>
              <a:rPr sz="1400" spc="-30" dirty="0">
                <a:latin typeface="Trebuchet MS"/>
                <a:cs typeface="Trebuchet MS"/>
              </a:rPr>
              <a:t>is</a:t>
            </a:r>
            <a:r>
              <a:rPr sz="1400" spc="25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finished.</a:t>
            </a:r>
            <a:endParaRPr sz="1400">
              <a:latin typeface="Trebuchet MS"/>
              <a:cs typeface="Trebuchet MS"/>
            </a:endParaRPr>
          </a:p>
          <a:p>
            <a:pPr marL="13335">
              <a:lnSpc>
                <a:spcPts val="1655"/>
              </a:lnSpc>
            </a:pPr>
            <a:r>
              <a:rPr sz="1400" spc="-40" dirty="0">
                <a:latin typeface="Trebuchet MS"/>
                <a:cs typeface="Trebuchet MS"/>
              </a:rPr>
              <a:t>Here:</a:t>
            </a:r>
            <a:endParaRPr sz="1400">
              <a:latin typeface="Trebuchet MS"/>
              <a:cs typeface="Trebuchet MS"/>
            </a:endParaRPr>
          </a:p>
          <a:p>
            <a:pPr marL="266700" indent="-254000">
              <a:lnSpc>
                <a:spcPts val="2155"/>
              </a:lnSpc>
              <a:buAutoNum type="arabicParenR"/>
              <a:tabLst>
                <a:tab pos="266700" algn="l"/>
              </a:tabLst>
            </a:pPr>
            <a:r>
              <a:rPr sz="1800" spc="-5" dirty="0">
                <a:latin typeface="Trebuchet MS"/>
                <a:cs typeface="Trebuchet MS"/>
              </a:rPr>
              <a:t>Compare 20 with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15</a:t>
            </a:r>
            <a:endParaRPr sz="1800">
              <a:latin typeface="Trebuchet MS"/>
              <a:cs typeface="Trebuchet MS"/>
            </a:endParaRPr>
          </a:p>
          <a:p>
            <a:pPr marL="287655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20 </a:t>
            </a:r>
            <a:r>
              <a:rPr sz="1800" dirty="0">
                <a:latin typeface="Trebuchet MS"/>
                <a:cs typeface="Trebuchet MS"/>
              </a:rPr>
              <a:t># </a:t>
            </a:r>
            <a:r>
              <a:rPr sz="1800" spc="-5" dirty="0">
                <a:latin typeface="Trebuchet MS"/>
                <a:cs typeface="Trebuchet MS"/>
              </a:rPr>
              <a:t>15, </a:t>
            </a:r>
            <a:r>
              <a:rPr sz="1800" spc="-15" dirty="0">
                <a:latin typeface="Trebuchet MS"/>
                <a:cs typeface="Trebuchet MS"/>
              </a:rPr>
              <a:t>go </a:t>
            </a:r>
            <a:r>
              <a:rPr sz="1800" spc="-5" dirty="0">
                <a:latin typeface="Trebuchet MS"/>
                <a:cs typeface="Trebuchet MS"/>
              </a:rPr>
              <a:t>to next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element.</a:t>
            </a:r>
            <a:endParaRPr sz="1800">
              <a:latin typeface="Trebuchet MS"/>
              <a:cs typeface="Trebuchet MS"/>
            </a:endParaRPr>
          </a:p>
          <a:p>
            <a:pPr marL="266700" indent="-254000">
              <a:lnSpc>
                <a:spcPct val="100000"/>
              </a:lnSpc>
              <a:buAutoNum type="arabicParenR" startAt="2"/>
              <a:tabLst>
                <a:tab pos="266700" algn="l"/>
              </a:tabLst>
            </a:pPr>
            <a:r>
              <a:rPr sz="1800" spc="-5" dirty="0">
                <a:latin typeface="Trebuchet MS"/>
                <a:cs typeface="Trebuchet MS"/>
              </a:rPr>
              <a:t>Compare 20 with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50</a:t>
            </a:r>
            <a:endParaRPr sz="1800">
              <a:latin typeface="Trebuchet MS"/>
              <a:cs typeface="Trebuchet MS"/>
            </a:endParaRPr>
          </a:p>
          <a:p>
            <a:pPr marL="287655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20 </a:t>
            </a:r>
            <a:r>
              <a:rPr sz="1800" dirty="0">
                <a:latin typeface="Trebuchet MS"/>
                <a:cs typeface="Trebuchet MS"/>
              </a:rPr>
              <a:t># </a:t>
            </a:r>
            <a:r>
              <a:rPr sz="1800" spc="-5" dirty="0">
                <a:latin typeface="Trebuchet MS"/>
                <a:cs typeface="Trebuchet MS"/>
              </a:rPr>
              <a:t>50, </a:t>
            </a:r>
            <a:r>
              <a:rPr sz="1800" spc="-15" dirty="0">
                <a:latin typeface="Trebuchet MS"/>
                <a:cs typeface="Trebuchet MS"/>
              </a:rPr>
              <a:t>go </a:t>
            </a:r>
            <a:r>
              <a:rPr sz="1800" spc="-5" dirty="0">
                <a:latin typeface="Trebuchet MS"/>
                <a:cs typeface="Trebuchet MS"/>
              </a:rPr>
              <a:t>to next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element.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266700" indent="-254000">
              <a:lnSpc>
                <a:spcPct val="100000"/>
              </a:lnSpc>
              <a:buAutoNum type="arabicParenR" startAt="3"/>
              <a:tabLst>
                <a:tab pos="266700" algn="l"/>
              </a:tabLst>
            </a:pPr>
            <a:r>
              <a:rPr sz="1800" spc="-5" dirty="0">
                <a:latin typeface="Trebuchet MS"/>
                <a:cs typeface="Trebuchet MS"/>
              </a:rPr>
              <a:t>Compare 20 with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35</a:t>
            </a:r>
            <a:endParaRPr sz="1800">
              <a:latin typeface="Trebuchet MS"/>
              <a:cs typeface="Trebuchet MS"/>
            </a:endParaRPr>
          </a:p>
          <a:p>
            <a:pPr marL="287655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20 #35, </a:t>
            </a:r>
            <a:r>
              <a:rPr sz="1800" spc="-15" dirty="0">
                <a:latin typeface="Trebuchet MS"/>
                <a:cs typeface="Trebuchet MS"/>
              </a:rPr>
              <a:t>go </a:t>
            </a:r>
            <a:r>
              <a:rPr sz="1800" spc="-5" dirty="0">
                <a:latin typeface="Trebuchet MS"/>
                <a:cs typeface="Trebuchet MS"/>
              </a:rPr>
              <a:t>to next</a:t>
            </a:r>
            <a:r>
              <a:rPr sz="1800" spc="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element.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266700" indent="-254000">
              <a:lnSpc>
                <a:spcPct val="100000"/>
              </a:lnSpc>
              <a:buAutoNum type="arabicParenR" startAt="4"/>
              <a:tabLst>
                <a:tab pos="266700" algn="l"/>
              </a:tabLst>
            </a:pPr>
            <a:r>
              <a:rPr sz="1800" spc="-5" dirty="0">
                <a:latin typeface="Trebuchet MS"/>
                <a:cs typeface="Trebuchet MS"/>
              </a:rPr>
              <a:t>Compare 20 with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20</a:t>
            </a:r>
            <a:endParaRPr sz="1800">
              <a:latin typeface="Trebuchet MS"/>
              <a:cs typeface="Trebuchet MS"/>
            </a:endParaRPr>
          </a:p>
          <a:p>
            <a:pPr marL="287655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20 </a:t>
            </a:r>
            <a:r>
              <a:rPr sz="1800" dirty="0">
                <a:latin typeface="Trebuchet MS"/>
                <a:cs typeface="Trebuchet MS"/>
              </a:rPr>
              <a:t>= </a:t>
            </a:r>
            <a:r>
              <a:rPr sz="1800" spc="-5" dirty="0">
                <a:latin typeface="Trebuchet MS"/>
                <a:cs typeface="Trebuchet MS"/>
              </a:rPr>
              <a:t>20, so 20 is found and its location is</a:t>
            </a:r>
            <a:r>
              <a:rPr sz="1800" spc="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4.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39" y="334009"/>
            <a:ext cx="3716654" cy="1223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7760" y="1571625"/>
            <a:ext cx="8015871" cy="449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5110" y="485140"/>
            <a:ext cx="33426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5" dirty="0">
                <a:latin typeface="Trebuchet MS"/>
                <a:cs typeface="Trebuchet MS"/>
              </a:rPr>
              <a:t>Linear</a:t>
            </a:r>
            <a:r>
              <a:rPr sz="4300" b="0" spc="-100" dirty="0">
                <a:latin typeface="Trebuchet MS"/>
                <a:cs typeface="Trebuchet MS"/>
              </a:rPr>
              <a:t> </a:t>
            </a:r>
            <a:r>
              <a:rPr sz="4300" b="0" spc="-5" dirty="0">
                <a:latin typeface="Trebuchet MS"/>
                <a:cs typeface="Trebuchet MS"/>
              </a:rPr>
              <a:t>Search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1569" y="6316176"/>
            <a:ext cx="1955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239" y="328295"/>
            <a:ext cx="3750310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28234" y="1565910"/>
            <a:ext cx="4215396" cy="42856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478790"/>
            <a:ext cx="33426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10" dirty="0">
                <a:latin typeface="Trebuchet MS"/>
                <a:cs typeface="Trebuchet MS"/>
              </a:rPr>
              <a:t>Binary</a:t>
            </a:r>
            <a:r>
              <a:rPr sz="4300" b="0" spc="-95" dirty="0">
                <a:latin typeface="Trebuchet MS"/>
                <a:cs typeface="Trebuchet MS"/>
              </a:rPr>
              <a:t> </a:t>
            </a:r>
            <a:r>
              <a:rPr sz="4300" b="0" spc="-5" dirty="0">
                <a:latin typeface="Trebuchet MS"/>
                <a:cs typeface="Trebuchet MS"/>
              </a:rPr>
              <a:t>Search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325"/>
              </a:spcBef>
            </a:pPr>
            <a:r>
              <a:rPr dirty="0"/>
              <a:t>24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19810" y="1449070"/>
            <a:ext cx="3606165" cy="45275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5275" marR="10160" indent="-283210">
              <a:lnSpc>
                <a:spcPts val="2840"/>
              </a:lnSpc>
              <a:spcBef>
                <a:spcPts val="225"/>
              </a:spcBef>
              <a:tabLst>
                <a:tab pos="68262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5" dirty="0">
                <a:latin typeface="Times New Roman"/>
                <a:cs typeface="Times New Roman"/>
              </a:rPr>
              <a:t>The binary search  algorithm can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used </a:t>
            </a:r>
            <a:r>
              <a:rPr sz="2400" spc="-25" dirty="0">
                <a:latin typeface="Times New Roman"/>
                <a:cs typeface="Times New Roman"/>
              </a:rPr>
              <a:t>with  </a:t>
            </a:r>
            <a:r>
              <a:rPr sz="2400" dirty="0">
                <a:latin typeface="Times New Roman"/>
                <a:cs typeface="Times New Roman"/>
              </a:rPr>
              <a:t>only </a:t>
            </a:r>
            <a:r>
              <a:rPr sz="2400" spc="-5" dirty="0">
                <a:latin typeface="Times New Roman"/>
                <a:cs typeface="Times New Roman"/>
              </a:rPr>
              <a:t>sorted list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-5" dirty="0">
                <a:latin typeface="Times New Roman"/>
                <a:cs typeface="Times New Roman"/>
              </a:rPr>
              <a:t>elements.</a:t>
            </a:r>
            <a:endParaRPr sz="2400">
              <a:latin typeface="Times New Roman"/>
              <a:cs typeface="Times New Roman"/>
            </a:endParaRPr>
          </a:p>
          <a:p>
            <a:pPr marL="295275" marR="284480" indent="-283210">
              <a:lnSpc>
                <a:spcPts val="2840"/>
              </a:lnSpc>
              <a:spcBef>
                <a:spcPts val="660"/>
              </a:spcBef>
              <a:tabLst>
                <a:tab pos="68262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5" dirty="0">
                <a:latin typeface="Times New Roman"/>
                <a:cs typeface="Times New Roman"/>
              </a:rPr>
              <a:t>Binary Search first  divides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20" dirty="0">
                <a:latin typeface="Times New Roman"/>
                <a:cs typeface="Times New Roman"/>
              </a:rPr>
              <a:t>large </a:t>
            </a:r>
            <a:r>
              <a:rPr sz="2400" spc="-5" dirty="0">
                <a:latin typeface="Times New Roman"/>
                <a:cs typeface="Times New Roman"/>
              </a:rPr>
              <a:t>array into  two smaller </a:t>
            </a:r>
            <a:r>
              <a:rPr sz="2400" spc="-15" dirty="0">
                <a:latin typeface="Times New Roman"/>
                <a:cs typeface="Times New Roman"/>
              </a:rPr>
              <a:t>sub-arrays 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then recursively  operate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sub-arrays.</a:t>
            </a:r>
            <a:endParaRPr sz="2400">
              <a:latin typeface="Times New Roman"/>
              <a:cs typeface="Times New Roman"/>
            </a:endParaRPr>
          </a:p>
          <a:p>
            <a:pPr marL="295275" marR="5080" indent="-283210" algn="just">
              <a:lnSpc>
                <a:spcPts val="2840"/>
              </a:lnSpc>
              <a:spcBef>
                <a:spcPts val="670"/>
              </a:spcBef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2400" spc="-5" dirty="0">
                <a:latin typeface="Times New Roman"/>
                <a:cs typeface="Times New Roman"/>
              </a:rPr>
              <a:t>Binary Search </a:t>
            </a:r>
            <a:r>
              <a:rPr sz="2400" spc="-250" dirty="0">
                <a:latin typeface="Times New Roman"/>
                <a:cs typeface="Times New Roman"/>
              </a:rPr>
              <a:t>basically  </a:t>
            </a:r>
            <a:r>
              <a:rPr sz="2400" spc="-5" dirty="0">
                <a:latin typeface="Times New Roman"/>
                <a:cs typeface="Times New Roman"/>
              </a:rPr>
              <a:t>reduces the search space </a:t>
            </a:r>
            <a:r>
              <a:rPr sz="2400" spc="-15" dirty="0">
                <a:latin typeface="Times New Roman"/>
                <a:cs typeface="Times New Roman"/>
              </a:rPr>
              <a:t>to  </a:t>
            </a:r>
            <a:r>
              <a:rPr sz="2400" spc="-5" dirty="0">
                <a:latin typeface="Times New Roman"/>
                <a:cs typeface="Times New Roman"/>
              </a:rPr>
              <a:t>half </a:t>
            </a:r>
            <a:r>
              <a:rPr sz="2400" dirty="0">
                <a:latin typeface="Times New Roman"/>
                <a:cs typeface="Times New Roman"/>
              </a:rPr>
              <a:t>at </a:t>
            </a:r>
            <a:r>
              <a:rPr sz="2400" spc="-5" dirty="0">
                <a:latin typeface="Times New Roman"/>
                <a:cs typeface="Times New Roman"/>
              </a:rPr>
              <a:t>each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step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39" y="334645"/>
            <a:ext cx="3750310" cy="1223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9489" y="1212214"/>
            <a:ext cx="7931150" cy="5358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5110" y="485140"/>
            <a:ext cx="33426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10" dirty="0">
                <a:latin typeface="Trebuchet MS"/>
                <a:cs typeface="Trebuchet MS"/>
              </a:rPr>
              <a:t>Binary</a:t>
            </a:r>
            <a:r>
              <a:rPr sz="4300" b="0" spc="-95" dirty="0">
                <a:latin typeface="Trebuchet MS"/>
                <a:cs typeface="Trebuchet MS"/>
              </a:rPr>
              <a:t> </a:t>
            </a:r>
            <a:r>
              <a:rPr sz="4300" b="0" spc="-5" dirty="0">
                <a:latin typeface="Trebuchet MS"/>
                <a:cs typeface="Trebuchet MS"/>
              </a:rPr>
              <a:t>Search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325"/>
              </a:spcBef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39" y="334645"/>
            <a:ext cx="3750310" cy="1223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1428750"/>
            <a:ext cx="7714615" cy="5093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5110" y="478790"/>
            <a:ext cx="33426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10" dirty="0">
                <a:latin typeface="Trebuchet MS"/>
                <a:cs typeface="Trebuchet MS"/>
              </a:rPr>
              <a:t>Binary</a:t>
            </a:r>
            <a:r>
              <a:rPr sz="4300" b="0" spc="-95" dirty="0">
                <a:latin typeface="Trebuchet MS"/>
                <a:cs typeface="Trebuchet MS"/>
              </a:rPr>
              <a:t> </a:t>
            </a:r>
            <a:r>
              <a:rPr sz="4300" b="0" spc="-5" dirty="0">
                <a:latin typeface="Trebuchet MS"/>
                <a:cs typeface="Trebuchet MS"/>
              </a:rPr>
              <a:t>Search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325"/>
              </a:spcBef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39" y="334645"/>
            <a:ext cx="2817495" cy="1223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9969" y="1571625"/>
            <a:ext cx="7900670" cy="4785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5110" y="485140"/>
            <a:ext cx="237998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10" dirty="0">
                <a:latin typeface="Trebuchet MS"/>
                <a:cs typeface="Trebuchet MS"/>
              </a:rPr>
              <a:t>Searching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325"/>
              </a:spcBef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5544" y="123825"/>
            <a:ext cx="2159000" cy="1137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2850" y="929005"/>
            <a:ext cx="7717790" cy="56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5110" y="259079"/>
            <a:ext cx="16179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latin typeface="Trebuchet MS"/>
                <a:cs typeface="Trebuchet MS"/>
              </a:rPr>
              <a:t>S</a:t>
            </a:r>
            <a:r>
              <a:rPr sz="4000" b="0" dirty="0">
                <a:latin typeface="Trebuchet MS"/>
                <a:cs typeface="Trebuchet MS"/>
              </a:rPr>
              <a:t>o</a:t>
            </a:r>
            <a:r>
              <a:rPr sz="4000" b="0" spc="-10" dirty="0">
                <a:latin typeface="Trebuchet MS"/>
                <a:cs typeface="Trebuchet MS"/>
              </a:rPr>
              <a:t>r</a:t>
            </a:r>
            <a:r>
              <a:rPr sz="4000" b="0" dirty="0">
                <a:latin typeface="Trebuchet MS"/>
                <a:cs typeface="Trebuchet MS"/>
              </a:rPr>
              <a:t>t</a:t>
            </a:r>
            <a:r>
              <a:rPr sz="4000" b="0" spc="-5" dirty="0">
                <a:latin typeface="Trebuchet MS"/>
                <a:cs typeface="Trebuchet MS"/>
              </a:rPr>
              <a:t>i</a:t>
            </a:r>
            <a:r>
              <a:rPr sz="4000" b="0" dirty="0">
                <a:latin typeface="Trebuchet MS"/>
                <a:cs typeface="Trebuchet MS"/>
              </a:rPr>
              <a:t>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325"/>
              </a:spcBef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9844" y="367665"/>
            <a:ext cx="3448050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91639" y="341629"/>
            <a:ext cx="26625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Calibri"/>
                <a:cs typeface="Calibri"/>
              </a:rPr>
              <a:t>Introduction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9330" y="1939289"/>
            <a:ext cx="7504430" cy="3134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6535" marR="5080" indent="-204470">
              <a:lnSpc>
                <a:spcPct val="108200"/>
              </a:lnSpc>
              <a:spcBef>
                <a:spcPts val="105"/>
              </a:spcBef>
              <a:tabLst>
                <a:tab pos="71310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Data structure affects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5" dirty="0">
                <a:latin typeface="Times New Roman"/>
                <a:cs typeface="Times New Roman"/>
              </a:rPr>
              <a:t>design of </a:t>
            </a:r>
            <a:r>
              <a:rPr sz="3200" dirty="0">
                <a:latin typeface="Times New Roman"/>
                <a:cs typeface="Times New Roman"/>
              </a:rPr>
              <a:t>both  </a:t>
            </a:r>
            <a:r>
              <a:rPr sz="3200" spc="-5" dirty="0">
                <a:latin typeface="Times New Roman"/>
                <a:cs typeface="Times New Roman"/>
              </a:rPr>
              <a:t>structural </a:t>
            </a:r>
            <a:r>
              <a:rPr sz="3200" dirty="0">
                <a:latin typeface="Times New Roman"/>
                <a:cs typeface="Times New Roman"/>
              </a:rPr>
              <a:t>&amp; </a:t>
            </a:r>
            <a:r>
              <a:rPr sz="3200" spc="-5" dirty="0">
                <a:latin typeface="Times New Roman"/>
                <a:cs typeface="Times New Roman"/>
              </a:rPr>
              <a:t>functional aspects of </a:t>
            </a:r>
            <a:r>
              <a:rPr sz="3200" dirty="0">
                <a:latin typeface="Times New Roman"/>
                <a:cs typeface="Times New Roman"/>
              </a:rPr>
              <a:t>a program.  </a:t>
            </a:r>
            <a:r>
              <a:rPr sz="3200" spc="-10" dirty="0">
                <a:latin typeface="Times New Roman"/>
                <a:cs typeface="Times New Roman"/>
              </a:rPr>
              <a:t>Program=algorithm </a:t>
            </a:r>
            <a:r>
              <a:rPr sz="3200" dirty="0">
                <a:latin typeface="Times New Roman"/>
                <a:cs typeface="Times New Roman"/>
              </a:rPr>
              <a:t>+ </a:t>
            </a:r>
            <a:r>
              <a:rPr sz="3200" spc="-5" dirty="0">
                <a:latin typeface="Times New Roman"/>
                <a:cs typeface="Times New Roman"/>
              </a:rPr>
              <a:t>Data</a:t>
            </a:r>
            <a:r>
              <a:rPr sz="3200" spc="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Structure</a:t>
            </a:r>
            <a:endParaRPr sz="3200">
              <a:latin typeface="Times New Roman"/>
              <a:cs typeface="Times New Roman"/>
            </a:endParaRPr>
          </a:p>
          <a:p>
            <a:pPr marL="296545" marR="532765" indent="-284480">
              <a:lnSpc>
                <a:spcPts val="3790"/>
              </a:lnSpc>
              <a:spcBef>
                <a:spcPts val="755"/>
              </a:spcBef>
              <a:tabLst>
                <a:tab pos="71310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70" dirty="0">
                <a:latin typeface="Times New Roman"/>
                <a:cs typeface="Times New Roman"/>
              </a:rPr>
              <a:t>You </a:t>
            </a:r>
            <a:r>
              <a:rPr sz="3200" dirty="0">
                <a:latin typeface="Times New Roman"/>
                <a:cs typeface="Times New Roman"/>
              </a:rPr>
              <a:t>know </a:t>
            </a:r>
            <a:r>
              <a:rPr sz="3200" spc="-10" dirty="0">
                <a:latin typeface="Times New Roman"/>
                <a:cs typeface="Times New Roman"/>
              </a:rPr>
              <a:t>that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10" dirty="0">
                <a:latin typeface="Times New Roman"/>
                <a:cs typeface="Times New Roman"/>
              </a:rPr>
              <a:t>algorithm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step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  </a:t>
            </a:r>
            <a:r>
              <a:rPr sz="3200" spc="-105" dirty="0">
                <a:latin typeface="Times New Roman"/>
                <a:cs typeface="Times New Roman"/>
              </a:rPr>
              <a:t>step </a:t>
            </a:r>
            <a:r>
              <a:rPr sz="3200" spc="-5" dirty="0">
                <a:latin typeface="Times New Roman"/>
                <a:cs typeface="Times New Roman"/>
              </a:rPr>
              <a:t>procedure to </a:t>
            </a:r>
            <a:r>
              <a:rPr sz="3200" dirty="0">
                <a:latin typeface="Times New Roman"/>
                <a:cs typeface="Times New Roman"/>
              </a:rPr>
              <a:t>solve a </a:t>
            </a:r>
            <a:r>
              <a:rPr sz="3200" spc="-5" dirty="0">
                <a:latin typeface="Times New Roman"/>
                <a:cs typeface="Times New Roman"/>
              </a:rPr>
              <a:t>particular  function.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7481" y="653669"/>
            <a:ext cx="3729035" cy="474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476250"/>
            <a:ext cx="3833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95" dirty="0">
                <a:latin typeface="Arial"/>
                <a:cs typeface="Arial"/>
              </a:rPr>
              <a:t>Insertion</a:t>
            </a:r>
            <a:r>
              <a:rPr sz="4400" spc="-15" dirty="0">
                <a:latin typeface="Arial"/>
                <a:cs typeface="Arial"/>
              </a:rPr>
              <a:t> </a:t>
            </a:r>
            <a:r>
              <a:rPr sz="4400" spc="105" dirty="0">
                <a:latin typeface="Arial"/>
                <a:cs typeface="Arial"/>
              </a:rPr>
              <a:t>Sort</a:t>
            </a:r>
            <a:endParaRPr sz="4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1310" y="1310640"/>
            <a:ext cx="6470015" cy="547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5080" indent="-283210">
              <a:lnSpc>
                <a:spcPct val="100000"/>
              </a:lnSpc>
              <a:spcBef>
                <a:spcPts val="100"/>
              </a:spcBef>
            </a:pPr>
            <a:r>
              <a:rPr sz="1900" b="1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b="1" spc="-254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1800" b="1" spc="50" dirty="0">
                <a:latin typeface="Arial"/>
                <a:cs typeface="Arial"/>
              </a:rPr>
              <a:t>ALGORITHM: </a:t>
            </a:r>
            <a:r>
              <a:rPr sz="1800" b="1" spc="35" dirty="0">
                <a:latin typeface="Arial"/>
                <a:cs typeface="Arial"/>
              </a:rPr>
              <a:t>Insertion </a:t>
            </a:r>
            <a:r>
              <a:rPr sz="1800" b="1" spc="50" dirty="0">
                <a:latin typeface="Arial"/>
                <a:cs typeface="Arial"/>
              </a:rPr>
              <a:t>Sort </a:t>
            </a:r>
            <a:r>
              <a:rPr sz="1800" b="1" spc="40" dirty="0">
                <a:latin typeface="Arial"/>
                <a:cs typeface="Arial"/>
              </a:rPr>
              <a:t>(A, N) </a:t>
            </a:r>
            <a:r>
              <a:rPr sz="1800" b="1" spc="65" dirty="0">
                <a:latin typeface="Arial"/>
                <a:cs typeface="Arial"/>
              </a:rPr>
              <a:t>A </a:t>
            </a:r>
            <a:r>
              <a:rPr sz="1800" b="1" spc="35" dirty="0">
                <a:latin typeface="Arial"/>
                <a:cs typeface="Arial"/>
              </a:rPr>
              <a:t>is </a:t>
            </a:r>
            <a:r>
              <a:rPr sz="1800" b="1" spc="50" dirty="0">
                <a:latin typeface="Arial"/>
                <a:cs typeface="Arial"/>
              </a:rPr>
              <a:t>an </a:t>
            </a:r>
            <a:r>
              <a:rPr sz="1800" b="1" spc="30" dirty="0">
                <a:latin typeface="Arial"/>
                <a:cs typeface="Arial"/>
              </a:rPr>
              <a:t>array </a:t>
            </a:r>
            <a:r>
              <a:rPr sz="1800" b="1" spc="40" dirty="0">
                <a:latin typeface="Arial"/>
                <a:cs typeface="Arial"/>
              </a:rPr>
              <a:t>with  </a:t>
            </a:r>
            <a:r>
              <a:rPr sz="1800" b="1" spc="-819" dirty="0">
                <a:latin typeface="Arial"/>
                <a:cs typeface="Arial"/>
              </a:rPr>
              <a:t>N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unsorted elements.</a:t>
            </a:r>
            <a:endParaRPr sz="1800">
              <a:latin typeface="Arial"/>
              <a:cs typeface="Arial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0865" algn="l"/>
                <a:tab pos="571500" algn="l"/>
              </a:tabLst>
            </a:pPr>
            <a:r>
              <a:rPr sz="1800" spc="-5" dirty="0">
                <a:latin typeface="Trebuchet MS"/>
                <a:cs typeface="Trebuchet MS"/>
              </a:rPr>
              <a:t>Step 1: for I=1 to</a:t>
            </a:r>
            <a:r>
              <a:rPr sz="1800" spc="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N-1</a:t>
            </a:r>
            <a:endParaRPr sz="1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0865" algn="l"/>
                <a:tab pos="571500" algn="l"/>
              </a:tabLst>
            </a:pPr>
            <a:r>
              <a:rPr sz="1800" spc="-50" dirty="0">
                <a:latin typeface="Trebuchet MS"/>
                <a:cs typeface="Trebuchet MS"/>
              </a:rPr>
              <a:t>Step </a:t>
            </a:r>
            <a:r>
              <a:rPr sz="1800" spc="-45" dirty="0">
                <a:latin typeface="Trebuchet MS"/>
                <a:cs typeface="Trebuchet MS"/>
              </a:rPr>
              <a:t>2: </a:t>
            </a:r>
            <a:r>
              <a:rPr sz="1800" spc="-90" dirty="0">
                <a:latin typeface="Trebuchet MS"/>
                <a:cs typeface="Trebuchet MS"/>
              </a:rPr>
              <a:t>J </a:t>
            </a:r>
            <a:r>
              <a:rPr sz="1800" spc="-50" dirty="0">
                <a:latin typeface="Trebuchet MS"/>
                <a:cs typeface="Trebuchet MS"/>
              </a:rPr>
              <a:t>=</a:t>
            </a:r>
            <a:r>
              <a:rPr sz="1800" spc="4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I</a:t>
            </a:r>
            <a:endParaRPr sz="1800">
              <a:latin typeface="Trebuchet MS"/>
              <a:cs typeface="Trebuchet MS"/>
            </a:endParaRPr>
          </a:p>
          <a:p>
            <a:pPr marL="845819">
              <a:lnSpc>
                <a:spcPct val="100000"/>
              </a:lnSpc>
              <a:spcBef>
                <a:spcPts val="610"/>
              </a:spcBef>
            </a:pPr>
            <a:r>
              <a:rPr sz="1800" spc="-5" dirty="0">
                <a:latin typeface="Trebuchet MS"/>
                <a:cs typeface="Trebuchet MS"/>
              </a:rPr>
              <a:t>While(J &gt;=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1)</a:t>
            </a:r>
            <a:endParaRPr sz="1800">
              <a:latin typeface="Trebuchet MS"/>
              <a:cs typeface="Trebuchet MS"/>
            </a:endParaRPr>
          </a:p>
          <a:p>
            <a:pPr marL="845819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Trebuchet MS"/>
                <a:cs typeface="Trebuchet MS"/>
              </a:rPr>
              <a:t>if </a:t>
            </a:r>
            <a:r>
              <a:rPr sz="1800" dirty="0">
                <a:latin typeface="Trebuchet MS"/>
                <a:cs typeface="Trebuchet MS"/>
              </a:rPr>
              <a:t>( </a:t>
            </a:r>
            <a:r>
              <a:rPr sz="1800" spc="-5" dirty="0">
                <a:latin typeface="Trebuchet MS"/>
                <a:cs typeface="Trebuchet MS"/>
              </a:rPr>
              <a:t>A[J] </a:t>
            </a:r>
            <a:r>
              <a:rPr sz="1800" dirty="0">
                <a:latin typeface="Trebuchet MS"/>
                <a:cs typeface="Trebuchet MS"/>
              </a:rPr>
              <a:t>&lt; </a:t>
            </a:r>
            <a:r>
              <a:rPr sz="1800" spc="-5" dirty="0">
                <a:latin typeface="Trebuchet MS"/>
                <a:cs typeface="Trebuchet MS"/>
              </a:rPr>
              <a:t>A[J-1] </a:t>
            </a:r>
            <a:r>
              <a:rPr sz="1800" dirty="0">
                <a:latin typeface="Trebuchet MS"/>
                <a:cs typeface="Trebuchet MS"/>
              </a:rPr>
              <a:t>)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then</a:t>
            </a:r>
            <a:endParaRPr sz="1800">
              <a:latin typeface="Trebuchet MS"/>
              <a:cs typeface="Trebuchet MS"/>
            </a:endParaRPr>
          </a:p>
          <a:p>
            <a:pPr marL="1759585" marR="3334385">
              <a:lnSpc>
                <a:spcPct val="126600"/>
              </a:lnSpc>
              <a:spcBef>
                <a:spcPts val="25"/>
              </a:spcBef>
            </a:pPr>
            <a:r>
              <a:rPr sz="1800" spc="-60" dirty="0">
                <a:latin typeface="Trebuchet MS"/>
                <a:cs typeface="Trebuchet MS"/>
              </a:rPr>
              <a:t>Temp </a:t>
            </a:r>
            <a:r>
              <a:rPr sz="1800" dirty="0">
                <a:latin typeface="Trebuchet MS"/>
                <a:cs typeface="Trebuchet MS"/>
              </a:rPr>
              <a:t>= </a:t>
            </a:r>
            <a:r>
              <a:rPr sz="1800" spc="-5" dirty="0">
                <a:latin typeface="Trebuchet MS"/>
                <a:cs typeface="Trebuchet MS"/>
              </a:rPr>
              <a:t>A[J];  A[J] </a:t>
            </a:r>
            <a:r>
              <a:rPr sz="1800" dirty="0">
                <a:latin typeface="Trebuchet MS"/>
                <a:cs typeface="Trebuchet MS"/>
              </a:rPr>
              <a:t>=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A[J-1];  </a:t>
            </a:r>
            <a:r>
              <a:rPr sz="1800" spc="-45" dirty="0">
                <a:latin typeface="Trebuchet MS"/>
                <a:cs typeface="Trebuchet MS"/>
              </a:rPr>
              <a:t>A[J-1]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=</a:t>
            </a:r>
            <a:endParaRPr sz="1800">
              <a:latin typeface="Trebuchet MS"/>
              <a:cs typeface="Trebuchet MS"/>
            </a:endParaRPr>
          </a:p>
          <a:p>
            <a:pPr marL="1759585">
              <a:lnSpc>
                <a:spcPct val="100000"/>
              </a:lnSpc>
              <a:spcBef>
                <a:spcPts val="570"/>
              </a:spcBef>
            </a:pPr>
            <a:r>
              <a:rPr sz="1800" spc="-114" dirty="0">
                <a:latin typeface="Trebuchet MS"/>
                <a:cs typeface="Trebuchet MS"/>
              </a:rPr>
              <a:t>Temp;</a:t>
            </a:r>
            <a:endParaRPr sz="1800">
              <a:latin typeface="Trebuchet MS"/>
              <a:cs typeface="Trebuchet MS"/>
            </a:endParaRPr>
          </a:p>
          <a:p>
            <a:pPr marL="845819">
              <a:lnSpc>
                <a:spcPct val="100000"/>
              </a:lnSpc>
              <a:spcBef>
                <a:spcPts val="580"/>
              </a:spcBef>
            </a:pPr>
            <a:r>
              <a:rPr sz="1800" spc="-5" dirty="0">
                <a:latin typeface="Trebuchet MS"/>
                <a:cs typeface="Trebuchet MS"/>
              </a:rPr>
              <a:t>[End if]</a:t>
            </a:r>
            <a:endParaRPr sz="1800">
              <a:latin typeface="Trebuchet MS"/>
              <a:cs typeface="Trebuchet MS"/>
            </a:endParaRPr>
          </a:p>
          <a:p>
            <a:pPr marL="845819">
              <a:lnSpc>
                <a:spcPct val="100000"/>
              </a:lnSpc>
              <a:spcBef>
                <a:spcPts val="610"/>
              </a:spcBef>
            </a:pPr>
            <a:r>
              <a:rPr sz="1800" spc="-90" dirty="0">
                <a:latin typeface="Trebuchet MS"/>
                <a:cs typeface="Trebuchet MS"/>
              </a:rPr>
              <a:t>J </a:t>
            </a:r>
            <a:r>
              <a:rPr sz="1800" dirty="0">
                <a:latin typeface="Trebuchet MS"/>
                <a:cs typeface="Trebuchet MS"/>
              </a:rPr>
              <a:t>=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J-1</a:t>
            </a:r>
            <a:endParaRPr sz="1800">
              <a:latin typeface="Trebuchet MS"/>
              <a:cs typeface="Trebuchet MS"/>
            </a:endParaRPr>
          </a:p>
          <a:p>
            <a:pPr marL="845819" marR="3905250">
              <a:lnSpc>
                <a:spcPct val="126600"/>
              </a:lnSpc>
              <a:spcBef>
                <a:spcPts val="25"/>
              </a:spcBef>
            </a:pPr>
            <a:r>
              <a:rPr sz="1800" spc="-5" dirty="0">
                <a:latin typeface="Trebuchet MS"/>
                <a:cs typeface="Trebuchet MS"/>
              </a:rPr>
              <a:t>[End </a:t>
            </a:r>
            <a:r>
              <a:rPr sz="1800" dirty="0">
                <a:latin typeface="Trebuchet MS"/>
                <a:cs typeface="Trebuchet MS"/>
              </a:rPr>
              <a:t>of </a:t>
            </a:r>
            <a:r>
              <a:rPr sz="1800" spc="-5" dirty="0">
                <a:latin typeface="Trebuchet MS"/>
                <a:cs typeface="Trebuchet MS"/>
              </a:rPr>
              <a:t>While  </a:t>
            </a:r>
            <a:r>
              <a:rPr sz="1800" spc="-20" dirty="0">
                <a:latin typeface="Trebuchet MS"/>
                <a:cs typeface="Trebuchet MS"/>
              </a:rPr>
              <a:t>loop] </a:t>
            </a:r>
            <a:r>
              <a:rPr sz="1800" spc="-5" dirty="0">
                <a:latin typeface="Trebuchet MS"/>
                <a:cs typeface="Trebuchet MS"/>
              </a:rPr>
              <a:t>[End </a:t>
            </a:r>
            <a:r>
              <a:rPr sz="1800" dirty="0">
                <a:latin typeface="Trebuchet MS"/>
                <a:cs typeface="Trebuchet MS"/>
              </a:rPr>
              <a:t>of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For  </a:t>
            </a:r>
            <a:r>
              <a:rPr sz="1800" spc="-5" dirty="0">
                <a:latin typeface="Trebuchet MS"/>
                <a:cs typeface="Trebuchet MS"/>
              </a:rPr>
              <a:t>loop]</a:t>
            </a:r>
            <a:endParaRPr sz="1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560"/>
              </a:spcBef>
              <a:buClr>
                <a:srgbClr val="3790A6"/>
              </a:buClr>
              <a:buFont typeface="Verdana"/>
              <a:buChar char="◦"/>
              <a:tabLst>
                <a:tab pos="570865" algn="l"/>
                <a:tab pos="571500" algn="l"/>
              </a:tabLst>
            </a:pPr>
            <a:r>
              <a:rPr sz="1800" spc="-5" dirty="0">
                <a:latin typeface="Trebuchet MS"/>
                <a:cs typeface="Trebuchet MS"/>
              </a:rPr>
              <a:t>Step 3: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Exit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85484" y="2157095"/>
            <a:ext cx="2694305" cy="2499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1889" y="285750"/>
            <a:ext cx="2548890" cy="125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39439" y="291465"/>
            <a:ext cx="1969769" cy="1232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79595" y="288290"/>
            <a:ext cx="2033904" cy="1232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426210" y="256540"/>
            <a:ext cx="47123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latin typeface="Trebuchet MS"/>
                <a:cs typeface="Trebuchet MS"/>
              </a:rPr>
              <a:t>Merging </a:t>
            </a:r>
            <a:r>
              <a:rPr sz="4400" b="0" spc="-25" dirty="0">
                <a:latin typeface="Trebuchet MS"/>
                <a:cs typeface="Trebuchet MS"/>
              </a:rPr>
              <a:t>from</a:t>
            </a:r>
            <a:r>
              <a:rPr sz="4400" b="0" spc="-85" dirty="0">
                <a:latin typeface="Trebuchet MS"/>
                <a:cs typeface="Trebuchet MS"/>
              </a:rPr>
              <a:t> </a:t>
            </a:r>
            <a:r>
              <a:rPr sz="4400" b="0" spc="-5" dirty="0">
                <a:latin typeface="Calibri"/>
                <a:cs typeface="Calibri"/>
              </a:rPr>
              <a:t>Array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97660" y="1428750"/>
            <a:ext cx="7400290" cy="10033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5275" marR="5080" indent="-283210">
              <a:lnSpc>
                <a:spcPct val="100699"/>
              </a:lnSpc>
              <a:spcBef>
                <a:spcPts val="80"/>
              </a:spcBef>
            </a:pPr>
            <a:r>
              <a:rPr sz="1900" b="1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b="1" spc="-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Merging: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000" dirty="0">
                <a:latin typeface="Trebuchet MS"/>
                <a:cs typeface="Trebuchet MS"/>
              </a:rPr>
              <a:t>It </a:t>
            </a:r>
            <a:r>
              <a:rPr sz="2000" spc="-5" dirty="0">
                <a:latin typeface="Trebuchet MS"/>
                <a:cs typeface="Trebuchet MS"/>
              </a:rPr>
              <a:t>is used to combine the data items of </a:t>
            </a:r>
            <a:r>
              <a:rPr sz="2000" spc="-15" dirty="0">
                <a:latin typeface="Trebuchet MS"/>
                <a:cs typeface="Trebuchet MS"/>
              </a:rPr>
              <a:t>two </a:t>
            </a:r>
            <a:r>
              <a:rPr sz="2000" spc="-300" dirty="0">
                <a:latin typeface="Trebuchet MS"/>
                <a:cs typeface="Trebuchet MS"/>
              </a:rPr>
              <a:t>sorted  </a:t>
            </a:r>
            <a:r>
              <a:rPr sz="2000" spc="-45" dirty="0">
                <a:latin typeface="Trebuchet MS"/>
                <a:cs typeface="Trebuchet MS"/>
              </a:rPr>
              <a:t>files </a:t>
            </a:r>
            <a:r>
              <a:rPr sz="2000" spc="-50" dirty="0">
                <a:latin typeface="Trebuchet MS"/>
                <a:cs typeface="Trebuchet MS"/>
              </a:rPr>
              <a:t>into single </a:t>
            </a:r>
            <a:r>
              <a:rPr sz="2000" spc="-45" dirty="0">
                <a:latin typeface="Trebuchet MS"/>
                <a:cs typeface="Trebuchet MS"/>
              </a:rPr>
              <a:t>file </a:t>
            </a:r>
            <a:r>
              <a:rPr sz="2000" spc="-50" dirty="0">
                <a:latin typeface="Trebuchet MS"/>
                <a:cs typeface="Trebuchet MS"/>
              </a:rPr>
              <a:t>in </a:t>
            </a:r>
            <a:r>
              <a:rPr sz="2000" spc="-55" dirty="0">
                <a:latin typeface="Trebuchet MS"/>
                <a:cs typeface="Trebuchet MS"/>
              </a:rPr>
              <a:t>the sorted</a:t>
            </a:r>
            <a:r>
              <a:rPr sz="2000" spc="13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form</a:t>
            </a:r>
            <a:endParaRPr sz="2000">
              <a:latin typeface="Trebuchet MS"/>
              <a:cs typeface="Trebuchet MS"/>
            </a:endParaRPr>
          </a:p>
          <a:p>
            <a:pPr marL="295275">
              <a:lnSpc>
                <a:spcPct val="100000"/>
              </a:lnSpc>
            </a:pPr>
            <a:r>
              <a:rPr sz="2000" spc="-50" dirty="0">
                <a:latin typeface="Trebuchet MS"/>
                <a:cs typeface="Trebuchet MS"/>
              </a:rPr>
              <a:t>We </a:t>
            </a:r>
            <a:r>
              <a:rPr sz="2000" spc="-30" dirty="0">
                <a:latin typeface="Trebuchet MS"/>
                <a:cs typeface="Trebuchet MS"/>
              </a:rPr>
              <a:t>have </a:t>
            </a:r>
            <a:r>
              <a:rPr sz="2000" spc="-5" dirty="0">
                <a:latin typeface="Trebuchet MS"/>
                <a:cs typeface="Trebuchet MS"/>
              </a:rPr>
              <a:t>sorted linear </a:t>
            </a:r>
            <a:r>
              <a:rPr sz="2000" spc="-25" dirty="0">
                <a:latin typeface="Trebuchet MS"/>
                <a:cs typeface="Trebuchet MS"/>
              </a:rPr>
              <a:t>array </a:t>
            </a:r>
            <a:r>
              <a:rPr sz="2000" dirty="0">
                <a:latin typeface="Trebuchet MS"/>
                <a:cs typeface="Trebuchet MS"/>
              </a:rPr>
              <a:t>A </a:t>
            </a:r>
            <a:r>
              <a:rPr sz="2000" spc="-5" dirty="0">
                <a:latin typeface="Trebuchet MS"/>
                <a:cs typeface="Trebuchet MS"/>
              </a:rPr>
              <a:t>as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below: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866900" y="2433582"/>
          <a:ext cx="4671695" cy="1961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420"/>
                <a:gridCol w="732155"/>
                <a:gridCol w="915035"/>
                <a:gridCol w="622300"/>
                <a:gridCol w="1207135"/>
                <a:gridCol w="755650"/>
              </a:tblGrid>
              <a:tr h="333518">
                <a:tc>
                  <a:txBody>
                    <a:bodyPr/>
                    <a:lstStyle/>
                    <a:p>
                      <a:pPr marL="3175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333518">
                <a:tc>
                  <a:txBody>
                    <a:bodyPr/>
                    <a:lstStyle/>
                    <a:p>
                      <a:pPr marL="31750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10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40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50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80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615950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95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100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</a:tr>
              <a:tr h="60833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2345"/>
                        </a:lnSpc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And sorted linear array 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B 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sz="2000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below: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571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7201">
                <a:tc>
                  <a:txBody>
                    <a:bodyPr/>
                    <a:lstStyle/>
                    <a:p>
                      <a:pPr marL="3175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2385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8598">
                <a:tc>
                  <a:txBody>
                    <a:bodyPr/>
                    <a:lstStyle/>
                    <a:p>
                      <a:pPr marL="31750">
                        <a:lnSpc>
                          <a:spcPts val="2345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20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345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35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2345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45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7940" marB="0"/>
                </a:tc>
                <a:tc gridSpan="3">
                  <a:txBody>
                    <a:bodyPr/>
                    <a:lstStyle/>
                    <a:p>
                      <a:pPr marL="323850">
                        <a:lnSpc>
                          <a:spcPts val="2345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90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79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880870" y="4693920"/>
            <a:ext cx="4836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rebuchet MS"/>
                <a:cs typeface="Trebuchet MS"/>
              </a:rPr>
              <a:t>After merging merged array </a:t>
            </a:r>
            <a:r>
              <a:rPr sz="2000" dirty="0">
                <a:latin typeface="Trebuchet MS"/>
                <a:cs typeface="Trebuchet MS"/>
              </a:rPr>
              <a:t>C </a:t>
            </a:r>
            <a:r>
              <a:rPr sz="2000" spc="-5" dirty="0">
                <a:latin typeface="Trebuchet MS"/>
                <a:cs typeface="Trebuchet MS"/>
              </a:rPr>
              <a:t>is as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below: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66900" y="5329182"/>
          <a:ext cx="4681851" cy="6670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420"/>
                <a:gridCol w="506095"/>
                <a:gridCol w="454659"/>
                <a:gridCol w="447675"/>
                <a:gridCol w="469264"/>
                <a:gridCol w="457200"/>
                <a:gridCol w="455294"/>
                <a:gridCol w="450215"/>
                <a:gridCol w="471804"/>
                <a:gridCol w="530225"/>
              </a:tblGrid>
              <a:tr h="333518">
                <a:tc>
                  <a:txBody>
                    <a:bodyPr/>
                    <a:lstStyle/>
                    <a:p>
                      <a:pPr marL="3175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ctr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8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28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2280"/>
                        </a:lnSpc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10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333518">
                <a:tc>
                  <a:txBody>
                    <a:bodyPr/>
                    <a:lstStyle/>
                    <a:p>
                      <a:pPr marL="31750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10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20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35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40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45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50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80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90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95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2345"/>
                        </a:lnSpc>
                        <a:spcBef>
                          <a:spcPts val="180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100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/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8747759" y="6492240"/>
            <a:ext cx="19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3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4471" y="419892"/>
            <a:ext cx="5266374" cy="510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267970"/>
            <a:ext cx="52736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5" dirty="0">
                <a:latin typeface="Arial"/>
                <a:cs typeface="Arial"/>
              </a:rPr>
              <a:t>Two </a:t>
            </a:r>
            <a:r>
              <a:rPr sz="3900" spc="-5" dirty="0">
                <a:latin typeface="Arial"/>
                <a:cs typeface="Arial"/>
              </a:rPr>
              <a:t>dimensional</a:t>
            </a:r>
            <a:r>
              <a:rPr sz="3900" spc="-114" dirty="0">
                <a:latin typeface="Arial"/>
                <a:cs typeface="Arial"/>
              </a:rPr>
              <a:t> </a:t>
            </a:r>
            <a:r>
              <a:rPr sz="3900" spc="-40" dirty="0">
                <a:latin typeface="Arial"/>
                <a:cs typeface="Arial"/>
              </a:rPr>
              <a:t>array</a:t>
            </a:r>
            <a:endParaRPr sz="3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2050" y="948690"/>
            <a:ext cx="7630159" cy="486156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97180" marR="945515" indent="-284480">
              <a:lnSpc>
                <a:spcPts val="2390"/>
              </a:lnSpc>
              <a:spcBef>
                <a:spcPts val="185"/>
              </a:spcBef>
            </a:pPr>
            <a:r>
              <a:rPr sz="1900" b="1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b="1" spc="21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b="1" i="1" spc="-65" dirty="0">
                <a:latin typeface="Trebuchet MS"/>
                <a:cs typeface="Trebuchet MS"/>
              </a:rPr>
              <a:t>A two </a:t>
            </a:r>
            <a:r>
              <a:rPr sz="2000" b="1" i="1" spc="-55" dirty="0">
                <a:latin typeface="Trebuchet MS"/>
                <a:cs typeface="Trebuchet MS"/>
              </a:rPr>
              <a:t>dimensional </a:t>
            </a:r>
            <a:r>
              <a:rPr sz="2000" b="1" i="1" spc="-65" dirty="0">
                <a:latin typeface="Trebuchet MS"/>
                <a:cs typeface="Trebuchet MS"/>
              </a:rPr>
              <a:t>array </a:t>
            </a:r>
            <a:r>
              <a:rPr sz="2000" b="1" i="1" spc="-45" dirty="0">
                <a:latin typeface="Trebuchet MS"/>
                <a:cs typeface="Trebuchet MS"/>
              </a:rPr>
              <a:t>is </a:t>
            </a:r>
            <a:r>
              <a:rPr sz="2000" b="1" i="1" spc="-60" dirty="0">
                <a:latin typeface="Trebuchet MS"/>
                <a:cs typeface="Trebuchet MS"/>
              </a:rPr>
              <a:t>a </a:t>
            </a:r>
            <a:r>
              <a:rPr sz="2000" b="1" i="1" spc="-55" dirty="0">
                <a:latin typeface="Trebuchet MS"/>
                <a:cs typeface="Trebuchet MS"/>
              </a:rPr>
              <a:t>collection of </a:t>
            </a:r>
            <a:r>
              <a:rPr sz="2000" b="1" i="1" spc="-60" dirty="0">
                <a:latin typeface="Trebuchet MS"/>
                <a:cs typeface="Trebuchet MS"/>
              </a:rPr>
              <a:t>elements </a:t>
            </a:r>
            <a:r>
              <a:rPr sz="2000" b="1" i="1" spc="-655" dirty="0">
                <a:latin typeface="Trebuchet MS"/>
                <a:cs typeface="Trebuchet MS"/>
              </a:rPr>
              <a:t>and </a:t>
            </a:r>
            <a:r>
              <a:rPr sz="2000" b="1" i="1" spc="-595" dirty="0">
                <a:latin typeface="Trebuchet MS"/>
                <a:cs typeface="Trebuchet MS"/>
              </a:rPr>
              <a:t> </a:t>
            </a:r>
            <a:r>
              <a:rPr sz="2000" b="1" i="1" spc="-60" dirty="0">
                <a:latin typeface="Trebuchet MS"/>
                <a:cs typeface="Trebuchet MS"/>
              </a:rPr>
              <a:t>each </a:t>
            </a:r>
            <a:r>
              <a:rPr sz="2000" b="1" i="1" spc="-5" dirty="0">
                <a:latin typeface="Trebuchet MS"/>
                <a:cs typeface="Trebuchet MS"/>
              </a:rPr>
              <a:t>element is identified </a:t>
            </a:r>
            <a:r>
              <a:rPr sz="2000" b="1" i="1" spc="-20" dirty="0">
                <a:latin typeface="Trebuchet MS"/>
                <a:cs typeface="Trebuchet MS"/>
              </a:rPr>
              <a:t>by </a:t>
            </a:r>
            <a:r>
              <a:rPr sz="2000" b="1" i="1" dirty="0">
                <a:latin typeface="Trebuchet MS"/>
                <a:cs typeface="Trebuchet MS"/>
              </a:rPr>
              <a:t>a </a:t>
            </a:r>
            <a:r>
              <a:rPr sz="2000" b="1" i="1" spc="-5" dirty="0">
                <a:latin typeface="Trebuchet MS"/>
                <a:cs typeface="Trebuchet MS"/>
              </a:rPr>
              <a:t>pair of subscripts. </a:t>
            </a:r>
            <a:r>
              <a:rPr sz="2000" b="1" i="1" dirty="0">
                <a:latin typeface="Trebuchet MS"/>
                <a:cs typeface="Trebuchet MS"/>
              </a:rPr>
              <a:t>(  </a:t>
            </a:r>
            <a:r>
              <a:rPr sz="2000" b="1" i="1" spc="-5" dirty="0">
                <a:latin typeface="Trebuchet MS"/>
                <a:cs typeface="Trebuchet MS"/>
              </a:rPr>
              <a:t>A[3] [3]</a:t>
            </a:r>
            <a:r>
              <a:rPr sz="2000" b="1" i="1" dirty="0">
                <a:latin typeface="Trebuchet MS"/>
                <a:cs typeface="Trebuchet MS"/>
              </a:rPr>
              <a:t> )</a:t>
            </a:r>
            <a:endParaRPr sz="2000">
              <a:latin typeface="Trebuchet MS"/>
              <a:cs typeface="Trebuchet MS"/>
            </a:endParaRPr>
          </a:p>
          <a:p>
            <a:pPr marL="297180" marR="876935" indent="-284480">
              <a:lnSpc>
                <a:spcPts val="2780"/>
              </a:lnSpc>
              <a:spcBef>
                <a:spcPts val="690"/>
              </a:spcBef>
            </a:pPr>
            <a:r>
              <a:rPr sz="1900" b="1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b="1" spc="-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The elements </a:t>
            </a:r>
            <a:r>
              <a:rPr sz="2400" spc="-10" dirty="0">
                <a:latin typeface="Trebuchet MS"/>
                <a:cs typeface="Trebuchet MS"/>
              </a:rPr>
              <a:t>are </a:t>
            </a:r>
            <a:r>
              <a:rPr sz="2400" spc="-20" dirty="0">
                <a:latin typeface="Trebuchet MS"/>
                <a:cs typeface="Trebuchet MS"/>
              </a:rPr>
              <a:t>stored </a:t>
            </a:r>
            <a:r>
              <a:rPr sz="2400" spc="-5" dirty="0">
                <a:latin typeface="Trebuchet MS"/>
                <a:cs typeface="Trebuchet MS"/>
              </a:rPr>
              <a:t>in continuous </a:t>
            </a:r>
            <a:r>
              <a:rPr sz="2400" spc="-300" dirty="0">
                <a:latin typeface="Trebuchet MS"/>
                <a:cs typeface="Trebuchet MS"/>
              </a:rPr>
              <a:t>memory  </a:t>
            </a:r>
            <a:r>
              <a:rPr sz="2400" spc="-5" dirty="0">
                <a:latin typeface="Trebuchet MS"/>
                <a:cs typeface="Trebuchet MS"/>
              </a:rPr>
              <a:t>locations.</a:t>
            </a:r>
            <a:endParaRPr sz="2400">
              <a:latin typeface="Trebuchet MS"/>
              <a:cs typeface="Trebuchet MS"/>
            </a:endParaRPr>
          </a:p>
          <a:p>
            <a:pPr marL="297180" marR="287020" indent="-284480">
              <a:lnSpc>
                <a:spcPct val="100000"/>
              </a:lnSpc>
              <a:spcBef>
                <a:spcPts val="525"/>
              </a:spcBef>
            </a:pPr>
            <a:r>
              <a:rPr sz="1900" b="1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b="1" spc="-2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The elements of two-dimensional </a:t>
            </a:r>
            <a:r>
              <a:rPr sz="2400" spc="-20" dirty="0">
                <a:latin typeface="Trebuchet MS"/>
                <a:cs typeface="Trebuchet MS"/>
              </a:rPr>
              <a:t>array </a:t>
            </a:r>
            <a:r>
              <a:rPr sz="2400" spc="-5" dirty="0">
                <a:latin typeface="Trebuchet MS"/>
                <a:cs typeface="Trebuchet MS"/>
              </a:rPr>
              <a:t>as </a:t>
            </a:r>
            <a:r>
              <a:rPr sz="2400" spc="-25" dirty="0">
                <a:latin typeface="Trebuchet MS"/>
                <a:cs typeface="Trebuchet MS"/>
              </a:rPr>
              <a:t>rows </a:t>
            </a:r>
            <a:r>
              <a:rPr sz="2400" spc="-595" dirty="0">
                <a:latin typeface="Trebuchet MS"/>
                <a:cs typeface="Trebuchet MS"/>
              </a:rPr>
              <a:t>and  </a:t>
            </a:r>
            <a:r>
              <a:rPr sz="2400" spc="-5" dirty="0">
                <a:latin typeface="Trebuchet MS"/>
                <a:cs typeface="Trebuchet MS"/>
              </a:rPr>
              <a:t>columns.</a:t>
            </a:r>
            <a:endParaRPr sz="2400">
              <a:latin typeface="Trebuchet MS"/>
              <a:cs typeface="Trebuchet MS"/>
            </a:endParaRPr>
          </a:p>
          <a:p>
            <a:pPr marL="297180" marR="5080" indent="-284480">
              <a:lnSpc>
                <a:spcPts val="2780"/>
              </a:lnSpc>
              <a:spcBef>
                <a:spcPts val="775"/>
              </a:spcBef>
            </a:pPr>
            <a:r>
              <a:rPr sz="1900" b="1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b="1" spc="2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The number of </a:t>
            </a:r>
            <a:r>
              <a:rPr sz="2400" spc="-30" dirty="0">
                <a:latin typeface="Trebuchet MS"/>
                <a:cs typeface="Trebuchet MS"/>
              </a:rPr>
              <a:t>rows </a:t>
            </a:r>
            <a:r>
              <a:rPr sz="2400" spc="-5" dirty="0">
                <a:latin typeface="Trebuchet MS"/>
                <a:cs typeface="Trebuchet MS"/>
              </a:rPr>
              <a:t>and columns in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matrix is </a:t>
            </a:r>
            <a:r>
              <a:rPr sz="2400" spc="-305">
                <a:latin typeface="Trebuchet MS"/>
                <a:cs typeface="Trebuchet MS"/>
              </a:rPr>
              <a:t>called  </a:t>
            </a:r>
            <a:r>
              <a:rPr sz="2400" spc="-5" smtClean="0">
                <a:latin typeface="Trebuchet MS"/>
                <a:cs typeface="Trebuchet MS"/>
              </a:rPr>
              <a:t>as</a:t>
            </a:r>
            <a:endParaRPr sz="2400" smtClean="0">
              <a:latin typeface="Trebuchet MS"/>
              <a:cs typeface="Trebuchet MS"/>
            </a:endParaRPr>
          </a:p>
          <a:p>
            <a:pPr marL="297180">
              <a:lnSpc>
                <a:spcPts val="2815"/>
              </a:lnSpc>
            </a:pPr>
            <a:r>
              <a:rPr sz="2400" spc="-5" smtClean="0">
                <a:latin typeface="Trebuchet MS"/>
                <a:cs typeface="Trebuchet MS"/>
              </a:rPr>
              <a:t>the order of the matrix and denoted as</a:t>
            </a:r>
            <a:r>
              <a:rPr sz="2400" spc="-15" smtClean="0">
                <a:latin typeface="Trebuchet MS"/>
                <a:cs typeface="Trebuchet MS"/>
              </a:rPr>
              <a:t> </a:t>
            </a:r>
            <a:r>
              <a:rPr sz="2400" spc="-5" smtClean="0">
                <a:latin typeface="Trebuchet MS"/>
                <a:cs typeface="Trebuchet MS"/>
              </a:rPr>
              <a:t>mxn.</a:t>
            </a:r>
            <a:endParaRPr sz="2400" smtClean="0">
              <a:latin typeface="Trebuchet MS"/>
              <a:cs typeface="Trebuchet MS"/>
            </a:endParaRPr>
          </a:p>
          <a:p>
            <a:pPr marL="297180" marR="1265555" indent="-284480">
              <a:lnSpc>
                <a:spcPts val="2790"/>
              </a:lnSpc>
              <a:spcBef>
                <a:spcPts val="755"/>
              </a:spcBef>
            </a:pPr>
            <a:r>
              <a:rPr sz="1900" b="1" spc="1845" smtClean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b="1" spc="-70" smtClean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The number of elements can be obtained </a:t>
            </a:r>
            <a:r>
              <a:rPr sz="2400" spc="-905">
                <a:latin typeface="Trebuchet MS"/>
                <a:cs typeface="Trebuchet MS"/>
              </a:rPr>
              <a:t>by </a:t>
            </a:r>
            <a:r>
              <a:rPr sz="2400" spc="-710">
                <a:latin typeface="Trebuchet MS"/>
                <a:cs typeface="Trebuchet MS"/>
              </a:rPr>
              <a:t> </a:t>
            </a:r>
            <a:r>
              <a:rPr sz="2400" spc="-5" smtClean="0">
                <a:latin typeface="Trebuchet MS"/>
                <a:cs typeface="Trebuchet MS"/>
              </a:rPr>
              <a:t>multiplying</a:t>
            </a:r>
            <a:endParaRPr sz="2400" smtClean="0">
              <a:latin typeface="Trebuchet MS"/>
              <a:cs typeface="Trebuchet MS"/>
            </a:endParaRPr>
          </a:p>
          <a:p>
            <a:pPr marL="297180">
              <a:lnSpc>
                <a:spcPts val="2800"/>
              </a:lnSpc>
            </a:pPr>
            <a:r>
              <a:rPr sz="2400" spc="-5" smtClean="0">
                <a:latin typeface="Trebuchet MS"/>
                <a:cs typeface="Trebuchet MS"/>
              </a:rPr>
              <a:t>number of rows and number of</a:t>
            </a:r>
            <a:r>
              <a:rPr sz="2400" smtClean="0">
                <a:latin typeface="Trebuchet MS"/>
                <a:cs typeface="Trebuchet MS"/>
              </a:rPr>
              <a:t> </a:t>
            </a:r>
            <a:r>
              <a:rPr sz="2400" spc="-5" smtClean="0">
                <a:latin typeface="Trebuchet MS"/>
                <a:cs typeface="Trebuchet MS"/>
              </a:rPr>
              <a:t>columns.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500120" y="6066790"/>
          <a:ext cx="2999738" cy="715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0570"/>
                <a:gridCol w="749299"/>
                <a:gridCol w="750569"/>
                <a:gridCol w="749300"/>
              </a:tblGrid>
              <a:tr h="3568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A[0]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A[1]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A[2]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A[0]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10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20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30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00120" y="139700"/>
          <a:ext cx="2999738" cy="715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0570"/>
                <a:gridCol w="749299"/>
                <a:gridCol w="750569"/>
                <a:gridCol w="749300"/>
              </a:tblGrid>
              <a:tr h="358139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A[1]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40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50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812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6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A[2]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70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80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812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9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8747759" y="1197609"/>
            <a:ext cx="19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3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8175625" cy="6762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946784" cy="1697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"/>
            <a:ext cx="904875" cy="1633220"/>
          </a:xfrm>
          <a:custGeom>
            <a:avLst/>
            <a:gdLst/>
            <a:ahLst/>
            <a:cxnLst/>
            <a:rect l="l" t="t" r="r" b="b"/>
            <a:pathLst>
              <a:path w="904875" h="1633220">
                <a:moveTo>
                  <a:pt x="393896" y="0"/>
                </a:moveTo>
                <a:lnTo>
                  <a:pt x="456565" y="29832"/>
                </a:lnTo>
                <a:lnTo>
                  <a:pt x="495934" y="52057"/>
                </a:lnTo>
                <a:lnTo>
                  <a:pt x="532765" y="76822"/>
                </a:lnTo>
                <a:lnTo>
                  <a:pt x="569595" y="103492"/>
                </a:lnTo>
                <a:lnTo>
                  <a:pt x="604520" y="132067"/>
                </a:lnTo>
                <a:lnTo>
                  <a:pt x="638810" y="161912"/>
                </a:lnTo>
                <a:lnTo>
                  <a:pt x="669925" y="193662"/>
                </a:lnTo>
                <a:lnTo>
                  <a:pt x="701040" y="227952"/>
                </a:lnTo>
                <a:lnTo>
                  <a:pt x="728980" y="262877"/>
                </a:lnTo>
                <a:lnTo>
                  <a:pt x="755650" y="299072"/>
                </a:lnTo>
                <a:lnTo>
                  <a:pt x="779780" y="337807"/>
                </a:lnTo>
                <a:lnTo>
                  <a:pt x="803275" y="376542"/>
                </a:lnTo>
                <a:lnTo>
                  <a:pt x="822960" y="417817"/>
                </a:lnTo>
                <a:lnTo>
                  <a:pt x="841375" y="459727"/>
                </a:lnTo>
                <a:lnTo>
                  <a:pt x="857885" y="502272"/>
                </a:lnTo>
                <a:lnTo>
                  <a:pt x="871219" y="546722"/>
                </a:lnTo>
                <a:lnTo>
                  <a:pt x="883919" y="591807"/>
                </a:lnTo>
                <a:lnTo>
                  <a:pt x="892175" y="638162"/>
                </a:lnTo>
                <a:lnTo>
                  <a:pt x="898525" y="684517"/>
                </a:lnTo>
                <a:lnTo>
                  <a:pt x="902969" y="732142"/>
                </a:lnTo>
                <a:lnTo>
                  <a:pt x="904875" y="781037"/>
                </a:lnTo>
                <a:lnTo>
                  <a:pt x="902969" y="829297"/>
                </a:lnTo>
                <a:lnTo>
                  <a:pt x="898525" y="876922"/>
                </a:lnTo>
                <a:lnTo>
                  <a:pt x="892175" y="923912"/>
                </a:lnTo>
                <a:lnTo>
                  <a:pt x="883919" y="969632"/>
                </a:lnTo>
                <a:lnTo>
                  <a:pt x="871219" y="1014717"/>
                </a:lnTo>
                <a:lnTo>
                  <a:pt x="857885" y="1058532"/>
                </a:lnTo>
                <a:lnTo>
                  <a:pt x="841375" y="1101712"/>
                </a:lnTo>
                <a:lnTo>
                  <a:pt x="822960" y="1143622"/>
                </a:lnTo>
                <a:lnTo>
                  <a:pt x="803275" y="1184262"/>
                </a:lnTo>
                <a:lnTo>
                  <a:pt x="779780" y="1223632"/>
                </a:lnTo>
                <a:lnTo>
                  <a:pt x="755650" y="1261732"/>
                </a:lnTo>
                <a:lnTo>
                  <a:pt x="728980" y="1298562"/>
                </a:lnTo>
                <a:lnTo>
                  <a:pt x="701040" y="1333487"/>
                </a:lnTo>
                <a:lnTo>
                  <a:pt x="669925" y="1367777"/>
                </a:lnTo>
                <a:lnTo>
                  <a:pt x="638810" y="1399527"/>
                </a:lnTo>
                <a:lnTo>
                  <a:pt x="604520" y="1430007"/>
                </a:lnTo>
                <a:lnTo>
                  <a:pt x="569595" y="1457312"/>
                </a:lnTo>
                <a:lnTo>
                  <a:pt x="532765" y="1484617"/>
                </a:lnTo>
                <a:lnTo>
                  <a:pt x="495934" y="1509382"/>
                </a:lnTo>
                <a:lnTo>
                  <a:pt x="456565" y="1531607"/>
                </a:lnTo>
                <a:lnTo>
                  <a:pt x="415925" y="1552562"/>
                </a:lnTo>
                <a:lnTo>
                  <a:pt x="373380" y="1570977"/>
                </a:lnTo>
                <a:lnTo>
                  <a:pt x="330835" y="1586852"/>
                </a:lnTo>
                <a:lnTo>
                  <a:pt x="286385" y="1600822"/>
                </a:lnTo>
                <a:lnTo>
                  <a:pt x="241300" y="1612252"/>
                </a:lnTo>
                <a:lnTo>
                  <a:pt x="195580" y="1621142"/>
                </a:lnTo>
                <a:lnTo>
                  <a:pt x="147955" y="1628127"/>
                </a:lnTo>
                <a:lnTo>
                  <a:pt x="100965" y="1631937"/>
                </a:lnTo>
                <a:lnTo>
                  <a:pt x="52705" y="1633207"/>
                </a:lnTo>
                <a:lnTo>
                  <a:pt x="4445" y="1631937"/>
                </a:lnTo>
                <a:lnTo>
                  <a:pt x="0" y="1631581"/>
                </a:lnTo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46785"/>
            <a:ext cx="35877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54405"/>
            <a:ext cx="33591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494013"/>
            <a:ext cx="335915" cy="556260"/>
          </a:xfrm>
          <a:custGeom>
            <a:avLst/>
            <a:gdLst/>
            <a:ahLst/>
            <a:cxnLst/>
            <a:rect l="l" t="t" r="r" b="b"/>
            <a:pathLst>
              <a:path w="335915" h="556260">
                <a:moveTo>
                  <a:pt x="0" y="0"/>
                </a:moveTo>
                <a:lnTo>
                  <a:pt x="62230" y="17286"/>
                </a:lnTo>
                <a:lnTo>
                  <a:pt x="99695" y="29986"/>
                </a:lnTo>
                <a:lnTo>
                  <a:pt x="136525" y="45226"/>
                </a:lnTo>
                <a:lnTo>
                  <a:pt x="170815" y="62371"/>
                </a:lnTo>
                <a:lnTo>
                  <a:pt x="229235" y="100471"/>
                </a:lnTo>
                <a:lnTo>
                  <a:pt x="275590" y="142381"/>
                </a:lnTo>
                <a:lnTo>
                  <a:pt x="308610" y="186831"/>
                </a:lnTo>
                <a:lnTo>
                  <a:pt x="328930" y="233821"/>
                </a:lnTo>
                <a:lnTo>
                  <a:pt x="335915" y="281446"/>
                </a:lnTo>
                <a:lnTo>
                  <a:pt x="334010" y="305576"/>
                </a:lnTo>
                <a:lnTo>
                  <a:pt x="320675" y="353201"/>
                </a:lnTo>
                <a:lnTo>
                  <a:pt x="293370" y="399556"/>
                </a:lnTo>
                <a:lnTo>
                  <a:pt x="251460" y="442736"/>
                </a:lnTo>
                <a:lnTo>
                  <a:pt x="196850" y="482741"/>
                </a:lnTo>
                <a:lnTo>
                  <a:pt x="132080" y="515761"/>
                </a:lnTo>
                <a:lnTo>
                  <a:pt x="59690" y="541161"/>
                </a:lnTo>
                <a:lnTo>
                  <a:pt x="21590" y="551321"/>
                </a:lnTo>
                <a:lnTo>
                  <a:pt x="0" y="555922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571132"/>
            <a:ext cx="214629" cy="403225"/>
          </a:xfrm>
          <a:custGeom>
            <a:avLst/>
            <a:gdLst/>
            <a:ahLst/>
            <a:cxnLst/>
            <a:rect l="l" t="t" r="r" b="b"/>
            <a:pathLst>
              <a:path w="214629" h="403225">
                <a:moveTo>
                  <a:pt x="0" y="403093"/>
                </a:moveTo>
                <a:lnTo>
                  <a:pt x="38100" y="391017"/>
                </a:lnTo>
                <a:lnTo>
                  <a:pt x="102235" y="361172"/>
                </a:lnTo>
                <a:lnTo>
                  <a:pt x="156210" y="323072"/>
                </a:lnTo>
                <a:lnTo>
                  <a:pt x="191770" y="279892"/>
                </a:lnTo>
                <a:lnTo>
                  <a:pt x="211454" y="234172"/>
                </a:lnTo>
                <a:lnTo>
                  <a:pt x="214629" y="211312"/>
                </a:lnTo>
                <a:lnTo>
                  <a:pt x="213360" y="187817"/>
                </a:lnTo>
                <a:lnTo>
                  <a:pt x="198755" y="142097"/>
                </a:lnTo>
                <a:lnTo>
                  <a:pt x="168910" y="98282"/>
                </a:lnTo>
                <a:lnTo>
                  <a:pt x="121920" y="58277"/>
                </a:lnTo>
                <a:lnTo>
                  <a:pt x="60960" y="22717"/>
                </a:lnTo>
                <a:lnTo>
                  <a:pt x="24765" y="8112"/>
                </a:lnTo>
                <a:lnTo>
                  <a:pt x="0" y="0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44" y="12"/>
            <a:ext cx="8132445" cy="6764020"/>
          </a:xfrm>
          <a:custGeom>
            <a:avLst/>
            <a:gdLst/>
            <a:ahLst/>
            <a:cxnLst/>
            <a:rect l="l" t="t" r="r" b="b"/>
            <a:pathLst>
              <a:path w="8132445" h="6764020">
                <a:moveTo>
                  <a:pt x="8132445" y="0"/>
                </a:moveTo>
                <a:lnTo>
                  <a:pt x="0" y="0"/>
                </a:lnTo>
                <a:lnTo>
                  <a:pt x="0" y="6764007"/>
                </a:lnTo>
                <a:lnTo>
                  <a:pt x="8132445" y="6764007"/>
                </a:lnTo>
                <a:lnTo>
                  <a:pt x="81324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"/>
            <a:ext cx="123825" cy="6763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19" y="12"/>
            <a:ext cx="73660" cy="6764020"/>
          </a:xfrm>
          <a:custGeom>
            <a:avLst/>
            <a:gdLst/>
            <a:ahLst/>
            <a:cxnLst/>
            <a:rect l="l" t="t" r="r" b="b"/>
            <a:pathLst>
              <a:path w="73660" h="6764020">
                <a:moveTo>
                  <a:pt x="73660" y="0"/>
                </a:moveTo>
                <a:lnTo>
                  <a:pt x="0" y="0"/>
                </a:lnTo>
                <a:lnTo>
                  <a:pt x="0" y="6764007"/>
                </a:lnTo>
                <a:lnTo>
                  <a:pt x="73660" y="6764007"/>
                </a:lnTo>
                <a:lnTo>
                  <a:pt x="736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2955" y="146050"/>
            <a:ext cx="8273415" cy="1024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955" y="694055"/>
            <a:ext cx="1957705" cy="10248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65125" marR="5080">
              <a:lnSpc>
                <a:spcPts val="4260"/>
              </a:lnSpc>
              <a:spcBef>
                <a:spcPts val="290"/>
              </a:spcBef>
            </a:pPr>
            <a:r>
              <a:rPr spc="-5" dirty="0">
                <a:latin typeface="Arial"/>
                <a:cs typeface="Arial"/>
              </a:rPr>
              <a:t>Representation of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Two  </a:t>
            </a:r>
            <a:r>
              <a:rPr spc="-5" dirty="0">
                <a:latin typeface="Arial"/>
                <a:cs typeface="Arial"/>
              </a:rPr>
              <a:t>Dimensional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Array: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597660" y="1456690"/>
            <a:ext cx="6581775" cy="42278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5275" marR="5080" indent="-283210" algn="just">
              <a:lnSpc>
                <a:spcPct val="99600"/>
              </a:lnSpc>
              <a:spcBef>
                <a:spcPts val="110"/>
              </a:spcBef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170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Trebuchet MS"/>
                <a:cs typeface="Trebuchet MS"/>
              </a:rPr>
              <a:t>A </a:t>
            </a:r>
            <a:r>
              <a:rPr sz="2800" spc="-5" dirty="0">
                <a:latin typeface="Trebuchet MS"/>
                <a:cs typeface="Trebuchet MS"/>
              </a:rPr>
              <a:t>is the </a:t>
            </a:r>
            <a:r>
              <a:rPr sz="2800" spc="-30" dirty="0">
                <a:latin typeface="Trebuchet MS"/>
                <a:cs typeface="Trebuchet MS"/>
              </a:rPr>
              <a:t>array </a:t>
            </a:r>
            <a:r>
              <a:rPr sz="2800" spc="-5" dirty="0">
                <a:latin typeface="Trebuchet MS"/>
                <a:cs typeface="Trebuchet MS"/>
              </a:rPr>
              <a:t>of order </a:t>
            </a:r>
            <a:r>
              <a:rPr sz="2800" dirty="0">
                <a:latin typeface="Trebuchet MS"/>
                <a:cs typeface="Trebuchet MS"/>
              </a:rPr>
              <a:t>m x </a:t>
            </a:r>
            <a:r>
              <a:rPr sz="2800" spc="-60" dirty="0">
                <a:latin typeface="Trebuchet MS"/>
                <a:cs typeface="Trebuchet MS"/>
              </a:rPr>
              <a:t>n.To </a:t>
            </a:r>
            <a:r>
              <a:rPr sz="2800" spc="-545" dirty="0">
                <a:latin typeface="Trebuchet MS"/>
                <a:cs typeface="Trebuchet MS"/>
              </a:rPr>
              <a:t>store  </a:t>
            </a:r>
            <a:r>
              <a:rPr sz="2800" spc="-5" dirty="0">
                <a:latin typeface="Trebuchet MS"/>
                <a:cs typeface="Trebuchet MS"/>
              </a:rPr>
              <a:t>m*n </a:t>
            </a:r>
            <a:r>
              <a:rPr sz="2800" spc="-85" dirty="0">
                <a:latin typeface="Trebuchet MS"/>
                <a:cs typeface="Trebuchet MS"/>
              </a:rPr>
              <a:t>number </a:t>
            </a:r>
            <a:r>
              <a:rPr sz="2800" spc="-70" dirty="0">
                <a:latin typeface="Trebuchet MS"/>
                <a:cs typeface="Trebuchet MS"/>
              </a:rPr>
              <a:t>of </a:t>
            </a:r>
            <a:r>
              <a:rPr sz="2800" spc="-80" dirty="0">
                <a:latin typeface="Trebuchet MS"/>
                <a:cs typeface="Trebuchet MS"/>
              </a:rPr>
              <a:t>elements, </a:t>
            </a:r>
            <a:r>
              <a:rPr sz="2800" spc="-110" dirty="0">
                <a:latin typeface="Trebuchet MS"/>
                <a:cs typeface="Trebuchet MS"/>
              </a:rPr>
              <a:t>we </a:t>
            </a:r>
            <a:r>
              <a:rPr sz="2800" spc="-85" dirty="0">
                <a:latin typeface="Trebuchet MS"/>
                <a:cs typeface="Trebuchet MS"/>
              </a:rPr>
              <a:t>need </a:t>
            </a:r>
            <a:r>
              <a:rPr sz="2800" spc="-90" dirty="0">
                <a:latin typeface="Trebuchet MS"/>
                <a:cs typeface="Trebuchet MS"/>
              </a:rPr>
              <a:t>m*n </a:t>
            </a:r>
            <a:r>
              <a:rPr sz="2800" spc="66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memory</a:t>
            </a:r>
            <a:r>
              <a:rPr sz="2800" spc="-3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locations.</a:t>
            </a:r>
            <a:endParaRPr sz="2800">
              <a:latin typeface="Trebuchet MS"/>
              <a:cs typeface="Trebuchet MS"/>
            </a:endParaRPr>
          </a:p>
          <a:p>
            <a:pPr marL="295275" marR="302895" indent="-283210">
              <a:lnSpc>
                <a:spcPts val="3340"/>
              </a:lnSpc>
              <a:spcBef>
                <a:spcPts val="750"/>
              </a:spcBef>
              <a:tabLst>
                <a:tab pos="561975" algn="l"/>
              </a:tabLst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800" spc="-85" dirty="0">
                <a:latin typeface="Trebuchet MS"/>
                <a:cs typeface="Trebuchet MS"/>
              </a:rPr>
              <a:t>The </a:t>
            </a:r>
            <a:r>
              <a:rPr sz="2800" spc="-80" dirty="0">
                <a:latin typeface="Trebuchet MS"/>
                <a:cs typeface="Trebuchet MS"/>
              </a:rPr>
              <a:t>elements </a:t>
            </a:r>
            <a:r>
              <a:rPr sz="2800" spc="-75" dirty="0">
                <a:latin typeface="Trebuchet MS"/>
                <a:cs typeface="Trebuchet MS"/>
              </a:rPr>
              <a:t>should </a:t>
            </a:r>
            <a:r>
              <a:rPr sz="2800" spc="-80" dirty="0">
                <a:latin typeface="Trebuchet MS"/>
                <a:cs typeface="Trebuchet MS"/>
              </a:rPr>
              <a:t>be </a:t>
            </a:r>
            <a:r>
              <a:rPr sz="2800" spc="-65" dirty="0">
                <a:latin typeface="Trebuchet MS"/>
                <a:cs typeface="Trebuchet MS"/>
              </a:rPr>
              <a:t>in </a:t>
            </a:r>
            <a:r>
              <a:rPr sz="2800" spc="-75" dirty="0">
                <a:latin typeface="Trebuchet MS"/>
                <a:cs typeface="Trebuchet MS"/>
              </a:rPr>
              <a:t>contiguous  </a:t>
            </a:r>
            <a:r>
              <a:rPr sz="2800" spc="-145" dirty="0">
                <a:latin typeface="Trebuchet MS"/>
                <a:cs typeface="Trebuchet MS"/>
              </a:rPr>
              <a:t>memory</a:t>
            </a:r>
            <a:r>
              <a:rPr sz="2800" spc="-114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locations.</a:t>
            </a:r>
            <a:endParaRPr sz="2800">
              <a:latin typeface="Trebuchet MS"/>
              <a:cs typeface="Trebuchet MS"/>
            </a:endParaRPr>
          </a:p>
          <a:p>
            <a:pPr marL="295275" marR="2792730" indent="-283210">
              <a:lnSpc>
                <a:spcPts val="3929"/>
              </a:lnSpc>
              <a:spcBef>
                <a:spcPts val="160"/>
              </a:spcBef>
              <a:tabLst>
                <a:tab pos="561975" algn="l"/>
              </a:tabLst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800" spc="-80" dirty="0">
                <a:latin typeface="Trebuchet MS"/>
                <a:cs typeface="Trebuchet MS"/>
              </a:rPr>
              <a:t>There </a:t>
            </a:r>
            <a:r>
              <a:rPr sz="2800" spc="-85" dirty="0">
                <a:latin typeface="Trebuchet MS"/>
                <a:cs typeface="Trebuchet MS"/>
              </a:rPr>
              <a:t>are </a:t>
            </a:r>
            <a:r>
              <a:rPr sz="2800" spc="-95" dirty="0">
                <a:latin typeface="Trebuchet MS"/>
                <a:cs typeface="Trebuchet MS"/>
              </a:rPr>
              <a:t>two  </a:t>
            </a:r>
            <a:r>
              <a:rPr sz="2800" spc="-130" dirty="0">
                <a:latin typeface="Trebuchet MS"/>
                <a:cs typeface="Trebuchet MS"/>
              </a:rPr>
              <a:t>methods: </a:t>
            </a:r>
            <a:r>
              <a:rPr sz="2800" dirty="0">
                <a:latin typeface="Trebuchet MS"/>
                <a:cs typeface="Trebuchet MS"/>
              </a:rPr>
              <a:t>o </a:t>
            </a:r>
            <a:r>
              <a:rPr sz="2800" spc="-5" dirty="0">
                <a:latin typeface="Trebuchet MS"/>
                <a:cs typeface="Trebuchet MS"/>
              </a:rPr>
              <a:t>Row-major  method</a:t>
            </a:r>
            <a:endParaRPr sz="2800">
              <a:latin typeface="Trebuchet MS"/>
              <a:cs typeface="Trebuchet MS"/>
            </a:endParaRPr>
          </a:p>
          <a:p>
            <a:pPr marL="295275">
              <a:lnSpc>
                <a:spcPct val="100000"/>
              </a:lnSpc>
              <a:spcBef>
                <a:spcPts val="300"/>
              </a:spcBef>
            </a:pPr>
            <a:r>
              <a:rPr sz="2800" dirty="0">
                <a:latin typeface="Trebuchet MS"/>
                <a:cs typeface="Trebuchet MS"/>
              </a:rPr>
              <a:t>o </a:t>
            </a:r>
            <a:r>
              <a:rPr sz="2800" spc="-5" dirty="0">
                <a:latin typeface="Trebuchet MS"/>
                <a:cs typeface="Trebuchet MS"/>
              </a:rPr>
              <a:t>Column-major</a:t>
            </a:r>
            <a:r>
              <a:rPr sz="2800" spc="10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method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8839" y="4078054"/>
            <a:ext cx="4845050" cy="222758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  <a:tabLst>
                <a:tab pos="711835" algn="l"/>
                <a:tab pos="1249045" algn="l"/>
                <a:tab pos="3215005" algn="l"/>
                <a:tab pos="3879215" algn="l"/>
                <a:tab pos="4379595" algn="l"/>
              </a:tabLst>
            </a:pPr>
            <a:r>
              <a:rPr sz="1800" baseline="25462" dirty="0">
                <a:latin typeface="Times New Roman"/>
                <a:cs typeface="Times New Roman"/>
              </a:rPr>
              <a:t>1000	</a:t>
            </a:r>
            <a:r>
              <a:rPr sz="1650" baseline="32828" dirty="0">
                <a:latin typeface="Calibri"/>
                <a:cs typeface="Calibri"/>
              </a:rPr>
              <a:t>10	</a:t>
            </a:r>
            <a:r>
              <a:rPr sz="1800" spc="-15" baseline="25462" dirty="0">
                <a:latin typeface="Times New Roman"/>
                <a:cs typeface="Times New Roman"/>
              </a:rPr>
              <a:t>A</a:t>
            </a:r>
            <a:r>
              <a:rPr sz="1800" baseline="25462" dirty="0">
                <a:latin typeface="Times New Roman"/>
                <a:cs typeface="Times New Roman"/>
              </a:rPr>
              <a:t>[0][0]	</a:t>
            </a:r>
            <a:r>
              <a:rPr sz="1200" dirty="0">
                <a:latin typeface="Times New Roman"/>
                <a:cs typeface="Times New Roman"/>
              </a:rPr>
              <a:t>1000	10	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[0][0]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9"/>
              </a:spcBef>
              <a:tabLst>
                <a:tab pos="711835" algn="l"/>
                <a:tab pos="1249045" algn="l"/>
                <a:tab pos="3215005" algn="l"/>
                <a:tab pos="3879215" algn="l"/>
                <a:tab pos="4379595" algn="l"/>
              </a:tabLst>
            </a:pPr>
            <a:r>
              <a:rPr sz="1800" baseline="20833" dirty="0">
                <a:latin typeface="Times New Roman"/>
                <a:cs typeface="Times New Roman"/>
              </a:rPr>
              <a:t>1002	</a:t>
            </a:r>
            <a:r>
              <a:rPr sz="1650" baseline="27777" dirty="0">
                <a:latin typeface="Calibri"/>
                <a:cs typeface="Calibri"/>
              </a:rPr>
              <a:t>20	</a:t>
            </a:r>
            <a:r>
              <a:rPr sz="1800" spc="-15" baseline="20833" dirty="0">
                <a:latin typeface="Times New Roman"/>
                <a:cs typeface="Times New Roman"/>
              </a:rPr>
              <a:t>A</a:t>
            </a:r>
            <a:r>
              <a:rPr sz="1800" baseline="20833" dirty="0">
                <a:latin typeface="Times New Roman"/>
                <a:cs typeface="Times New Roman"/>
              </a:rPr>
              <a:t>[0][1]	</a:t>
            </a:r>
            <a:r>
              <a:rPr sz="1200" dirty="0">
                <a:latin typeface="Times New Roman"/>
                <a:cs typeface="Times New Roman"/>
              </a:rPr>
              <a:t>1002	40	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[1][0]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9"/>
              </a:spcBef>
              <a:tabLst>
                <a:tab pos="711835" algn="l"/>
                <a:tab pos="1249045" algn="l"/>
                <a:tab pos="3215005" algn="l"/>
                <a:tab pos="3879215" algn="l"/>
                <a:tab pos="4379595" algn="l"/>
              </a:tabLst>
            </a:pPr>
            <a:r>
              <a:rPr sz="1800" baseline="13888" dirty="0">
                <a:latin typeface="Times New Roman"/>
                <a:cs typeface="Times New Roman"/>
              </a:rPr>
              <a:t>1004	</a:t>
            </a:r>
            <a:r>
              <a:rPr sz="1650" baseline="20202" dirty="0">
                <a:latin typeface="Calibri"/>
                <a:cs typeface="Calibri"/>
              </a:rPr>
              <a:t>30	</a:t>
            </a:r>
            <a:r>
              <a:rPr sz="1800" spc="-15" baseline="13888" dirty="0">
                <a:latin typeface="Times New Roman"/>
                <a:cs typeface="Times New Roman"/>
              </a:rPr>
              <a:t>A</a:t>
            </a:r>
            <a:r>
              <a:rPr sz="1800" baseline="13888" dirty="0">
                <a:latin typeface="Times New Roman"/>
                <a:cs typeface="Times New Roman"/>
              </a:rPr>
              <a:t>[0][2]	</a:t>
            </a:r>
            <a:r>
              <a:rPr sz="1200" dirty="0">
                <a:latin typeface="Times New Roman"/>
                <a:cs typeface="Times New Roman"/>
              </a:rPr>
              <a:t>1004	70	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[2][0]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9"/>
              </a:spcBef>
              <a:tabLst>
                <a:tab pos="711835" algn="l"/>
                <a:tab pos="1249045" algn="l"/>
                <a:tab pos="3215005" algn="l"/>
                <a:tab pos="3879215" algn="l"/>
                <a:tab pos="4379595" algn="l"/>
              </a:tabLst>
            </a:pPr>
            <a:r>
              <a:rPr sz="1800" baseline="9259" dirty="0">
                <a:latin typeface="Times New Roman"/>
                <a:cs typeface="Times New Roman"/>
              </a:rPr>
              <a:t>1006	</a:t>
            </a:r>
            <a:r>
              <a:rPr sz="1650" baseline="15151" dirty="0">
                <a:latin typeface="Calibri"/>
                <a:cs typeface="Calibri"/>
              </a:rPr>
              <a:t>40	</a:t>
            </a:r>
            <a:r>
              <a:rPr sz="1800" spc="-15" baseline="9259" dirty="0">
                <a:latin typeface="Times New Roman"/>
                <a:cs typeface="Times New Roman"/>
              </a:rPr>
              <a:t>A</a:t>
            </a:r>
            <a:r>
              <a:rPr sz="1800" baseline="9259" dirty="0">
                <a:latin typeface="Times New Roman"/>
                <a:cs typeface="Times New Roman"/>
              </a:rPr>
              <a:t>[1][0]	</a:t>
            </a:r>
            <a:r>
              <a:rPr sz="1200" dirty="0">
                <a:latin typeface="Times New Roman"/>
                <a:cs typeface="Times New Roman"/>
              </a:rPr>
              <a:t>1006	20	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[0][1]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9"/>
              </a:spcBef>
              <a:tabLst>
                <a:tab pos="711835" algn="l"/>
                <a:tab pos="1249045" algn="l"/>
                <a:tab pos="3215005" algn="l"/>
                <a:tab pos="3879215" algn="l"/>
                <a:tab pos="4379595" algn="l"/>
              </a:tabLst>
            </a:pPr>
            <a:r>
              <a:rPr sz="1800" baseline="2314" dirty="0">
                <a:latin typeface="Times New Roman"/>
                <a:cs typeface="Times New Roman"/>
              </a:rPr>
              <a:t>1008	</a:t>
            </a:r>
            <a:r>
              <a:rPr sz="1650" baseline="7575" dirty="0">
                <a:latin typeface="Calibri"/>
                <a:cs typeface="Calibri"/>
              </a:rPr>
              <a:t>50	</a:t>
            </a:r>
            <a:r>
              <a:rPr sz="1800" spc="-15" baseline="2314" dirty="0">
                <a:latin typeface="Times New Roman"/>
                <a:cs typeface="Times New Roman"/>
              </a:rPr>
              <a:t>A</a:t>
            </a:r>
            <a:r>
              <a:rPr sz="1800" baseline="2314" dirty="0">
                <a:latin typeface="Times New Roman"/>
                <a:cs typeface="Times New Roman"/>
              </a:rPr>
              <a:t>[1][1]	</a:t>
            </a:r>
            <a:r>
              <a:rPr sz="1200" dirty="0">
                <a:latin typeface="Times New Roman"/>
                <a:cs typeface="Times New Roman"/>
              </a:rPr>
              <a:t>1008	50	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[1][1]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tabLst>
                <a:tab pos="711835" algn="l"/>
                <a:tab pos="1249045" algn="l"/>
                <a:tab pos="3215005" algn="l"/>
                <a:tab pos="3879215" algn="l"/>
                <a:tab pos="4379595" algn="l"/>
              </a:tabLst>
            </a:pPr>
            <a:r>
              <a:rPr sz="1200" dirty="0">
                <a:latin typeface="Times New Roman"/>
                <a:cs typeface="Times New Roman"/>
              </a:rPr>
              <a:t>1010	</a:t>
            </a:r>
            <a:r>
              <a:rPr sz="1650" baseline="5050" dirty="0">
                <a:latin typeface="Calibri"/>
                <a:cs typeface="Calibri"/>
              </a:rPr>
              <a:t>60	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[1][2]	</a:t>
            </a:r>
            <a:r>
              <a:rPr sz="1800" baseline="2314" dirty="0">
                <a:latin typeface="Times New Roman"/>
                <a:cs typeface="Times New Roman"/>
              </a:rPr>
              <a:t>1010	80	</a:t>
            </a:r>
            <a:r>
              <a:rPr sz="1800" spc="-15" baseline="2314" dirty="0">
                <a:latin typeface="Times New Roman"/>
                <a:cs typeface="Times New Roman"/>
              </a:rPr>
              <a:t>A</a:t>
            </a:r>
            <a:r>
              <a:rPr sz="1800" baseline="2314" dirty="0">
                <a:latin typeface="Times New Roman"/>
                <a:cs typeface="Times New Roman"/>
              </a:rPr>
              <a:t>[2][1]</a:t>
            </a:r>
            <a:endParaRPr sz="1800" baseline="2314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9"/>
              </a:spcBef>
              <a:tabLst>
                <a:tab pos="711835" algn="l"/>
                <a:tab pos="1249045" algn="l"/>
                <a:tab pos="3215005" algn="l"/>
                <a:tab pos="3879215" algn="l"/>
                <a:tab pos="4379595" algn="l"/>
              </a:tabLst>
            </a:pPr>
            <a:r>
              <a:rPr sz="1800" baseline="-4629" dirty="0">
                <a:latin typeface="Times New Roman"/>
                <a:cs typeface="Times New Roman"/>
              </a:rPr>
              <a:t>1012	</a:t>
            </a:r>
            <a:r>
              <a:rPr sz="1100" dirty="0">
                <a:latin typeface="Calibri"/>
                <a:cs typeface="Calibri"/>
              </a:rPr>
              <a:t>70	</a:t>
            </a:r>
            <a:r>
              <a:rPr sz="1800" spc="-15" baseline="-4629" dirty="0">
                <a:latin typeface="Times New Roman"/>
                <a:cs typeface="Times New Roman"/>
              </a:rPr>
              <a:t>A</a:t>
            </a:r>
            <a:r>
              <a:rPr sz="1800" baseline="-4629" dirty="0">
                <a:latin typeface="Times New Roman"/>
                <a:cs typeface="Times New Roman"/>
              </a:rPr>
              <a:t>[2][0]	</a:t>
            </a:r>
            <a:r>
              <a:rPr sz="1800" baseline="4629" dirty="0">
                <a:latin typeface="Times New Roman"/>
                <a:cs typeface="Times New Roman"/>
              </a:rPr>
              <a:t>1012	30	</a:t>
            </a:r>
            <a:r>
              <a:rPr sz="1800" spc="-15" baseline="4629" dirty="0">
                <a:latin typeface="Times New Roman"/>
                <a:cs typeface="Times New Roman"/>
              </a:rPr>
              <a:t>A</a:t>
            </a:r>
            <a:r>
              <a:rPr sz="1800" baseline="4629" dirty="0">
                <a:latin typeface="Times New Roman"/>
                <a:cs typeface="Times New Roman"/>
              </a:rPr>
              <a:t>[0][2]</a:t>
            </a:r>
            <a:endParaRPr sz="1800" baseline="4629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0"/>
              </a:spcBef>
              <a:tabLst>
                <a:tab pos="711835" algn="l"/>
                <a:tab pos="1249045" algn="l"/>
                <a:tab pos="3215005" algn="l"/>
                <a:tab pos="3879215" algn="l"/>
                <a:tab pos="4379595" algn="l"/>
              </a:tabLst>
            </a:pPr>
            <a:r>
              <a:rPr sz="1800" baseline="-13888" dirty="0">
                <a:latin typeface="Times New Roman"/>
                <a:cs typeface="Times New Roman"/>
              </a:rPr>
              <a:t>1014	</a:t>
            </a:r>
            <a:r>
              <a:rPr sz="1650" baseline="-10101" dirty="0">
                <a:latin typeface="Calibri"/>
                <a:cs typeface="Calibri"/>
              </a:rPr>
              <a:t>80	</a:t>
            </a:r>
            <a:r>
              <a:rPr sz="1800" spc="-15" baseline="-13888" dirty="0">
                <a:latin typeface="Times New Roman"/>
                <a:cs typeface="Times New Roman"/>
              </a:rPr>
              <a:t>A</a:t>
            </a:r>
            <a:r>
              <a:rPr sz="1800" baseline="-13888" dirty="0">
                <a:latin typeface="Times New Roman"/>
                <a:cs typeface="Times New Roman"/>
              </a:rPr>
              <a:t>[2][1]	</a:t>
            </a:r>
            <a:r>
              <a:rPr sz="1200" dirty="0">
                <a:latin typeface="Times New Roman"/>
                <a:cs typeface="Times New Roman"/>
              </a:rPr>
              <a:t>1014	60	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[1][2]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9"/>
              </a:spcBef>
              <a:tabLst>
                <a:tab pos="711835" algn="l"/>
                <a:tab pos="1249045" algn="l"/>
                <a:tab pos="3215005" algn="l"/>
                <a:tab pos="3879215" algn="l"/>
                <a:tab pos="4379595" algn="l"/>
              </a:tabLst>
            </a:pPr>
            <a:r>
              <a:rPr sz="1800" baseline="-20833" dirty="0">
                <a:latin typeface="Times New Roman"/>
                <a:cs typeface="Times New Roman"/>
              </a:rPr>
              <a:t>1016	</a:t>
            </a:r>
            <a:r>
              <a:rPr sz="1650" baseline="-17676" dirty="0">
                <a:latin typeface="Calibri"/>
                <a:cs typeface="Calibri"/>
              </a:rPr>
              <a:t>90	</a:t>
            </a:r>
            <a:r>
              <a:rPr sz="1800" spc="-15" baseline="-20833" dirty="0">
                <a:latin typeface="Times New Roman"/>
                <a:cs typeface="Times New Roman"/>
              </a:rPr>
              <a:t>A</a:t>
            </a:r>
            <a:r>
              <a:rPr sz="1800" baseline="-20833" dirty="0">
                <a:latin typeface="Times New Roman"/>
                <a:cs typeface="Times New Roman"/>
              </a:rPr>
              <a:t>[2][2]	</a:t>
            </a:r>
            <a:r>
              <a:rPr sz="1200" dirty="0">
                <a:latin typeface="Times New Roman"/>
                <a:cs typeface="Times New Roman"/>
              </a:rPr>
              <a:t>1016	90	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[2][2]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8928" y="374229"/>
            <a:ext cx="5702546" cy="548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80769" y="222250"/>
            <a:ext cx="57169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75" dirty="0">
                <a:latin typeface="Arial"/>
                <a:cs typeface="Arial"/>
              </a:rPr>
              <a:t>Two </a:t>
            </a:r>
            <a:r>
              <a:rPr sz="4000" spc="-5" dirty="0">
                <a:latin typeface="Arial"/>
                <a:cs typeface="Arial"/>
              </a:rPr>
              <a:t>Dimensional</a:t>
            </a:r>
            <a:r>
              <a:rPr sz="4000" spc="-120" dirty="0">
                <a:latin typeface="Arial"/>
                <a:cs typeface="Arial"/>
              </a:rPr>
              <a:t> </a:t>
            </a:r>
            <a:r>
              <a:rPr sz="4000" spc="-40" dirty="0">
                <a:latin typeface="Arial"/>
                <a:cs typeface="Arial"/>
              </a:rPr>
              <a:t>Array:</a:t>
            </a:r>
            <a:endParaRPr sz="4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9810" y="949959"/>
            <a:ext cx="7708900" cy="29972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5275" marR="659765" indent="-283210">
              <a:lnSpc>
                <a:spcPts val="2840"/>
              </a:lnSpc>
              <a:spcBef>
                <a:spcPts val="225"/>
              </a:spcBef>
              <a:tabLst>
                <a:tab pos="68262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5" dirty="0">
                <a:latin typeface="Times New Roman"/>
                <a:cs typeface="Times New Roman"/>
              </a:rPr>
              <a:t>Row-Major Method: All the first-row elements are  stored in sequential memory locations and then all the  second-row elements are stored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so </a:t>
            </a:r>
            <a:r>
              <a:rPr sz="2400" dirty="0">
                <a:latin typeface="Times New Roman"/>
                <a:cs typeface="Times New Roman"/>
              </a:rPr>
              <a:t>on. </a:t>
            </a:r>
            <a:r>
              <a:rPr sz="2400" spc="-5" dirty="0">
                <a:latin typeface="Times New Roman"/>
                <a:cs typeface="Times New Roman"/>
              </a:rPr>
              <a:t>Ex: A[Row]  </a:t>
            </a:r>
            <a:r>
              <a:rPr sz="2400" dirty="0">
                <a:latin typeface="Times New Roman"/>
                <a:cs typeface="Times New Roman"/>
              </a:rPr>
              <a:t>[Col]</a:t>
            </a:r>
            <a:endParaRPr sz="2400">
              <a:latin typeface="Times New Roman"/>
              <a:cs typeface="Times New Roman"/>
            </a:endParaRPr>
          </a:p>
          <a:p>
            <a:pPr marL="295275" marR="5080" indent="-283210">
              <a:lnSpc>
                <a:spcPts val="2840"/>
              </a:lnSpc>
              <a:spcBef>
                <a:spcPts val="640"/>
              </a:spcBef>
              <a:tabLst>
                <a:tab pos="68262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5" dirty="0">
                <a:latin typeface="Times New Roman"/>
                <a:cs typeface="Times New Roman"/>
              </a:rPr>
              <a:t>Column-Major Method: All the first column elements are  stored in sequential memory locations and then all the  second- column elements are stored and so </a:t>
            </a:r>
            <a:r>
              <a:rPr sz="2400" dirty="0">
                <a:latin typeface="Times New Roman"/>
                <a:cs typeface="Times New Roman"/>
              </a:rPr>
              <a:t>on. </a:t>
            </a:r>
            <a:r>
              <a:rPr sz="2400" spc="-5" dirty="0">
                <a:latin typeface="Times New Roman"/>
                <a:cs typeface="Times New Roman"/>
              </a:rPr>
              <a:t>Ex: </a:t>
            </a:r>
            <a:r>
              <a:rPr sz="2400" dirty="0">
                <a:latin typeface="Times New Roman"/>
                <a:cs typeface="Times New Roman"/>
              </a:rPr>
              <a:t>A [Col]  </a:t>
            </a:r>
            <a:r>
              <a:rPr sz="2400" spc="-5" dirty="0">
                <a:latin typeface="Times New Roman"/>
                <a:cs typeface="Times New Roman"/>
              </a:rPr>
              <a:t>[Row]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6450" y="6567169"/>
            <a:ext cx="207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Row-Major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Method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63209" y="6567169"/>
            <a:ext cx="1953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Col-Major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Method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9639" y="277495"/>
            <a:ext cx="5899150" cy="125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27480" y="248920"/>
            <a:ext cx="490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Calibri"/>
                <a:cs typeface="Calibri"/>
              </a:rPr>
              <a:t>Advantages </a:t>
            </a:r>
            <a:r>
              <a:rPr sz="4400" dirty="0">
                <a:latin typeface="Calibri"/>
                <a:cs typeface="Calibri"/>
              </a:rPr>
              <a:t>of</a:t>
            </a:r>
            <a:r>
              <a:rPr sz="4400" spc="-55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Array: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5560" y="1427479"/>
            <a:ext cx="6906259" cy="40614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97180" marR="260985" indent="-284480">
              <a:lnSpc>
                <a:spcPts val="3310"/>
              </a:lnSpc>
              <a:spcBef>
                <a:spcPts val="250"/>
              </a:spcBef>
            </a:pPr>
            <a:r>
              <a:rPr sz="2800" spc="98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980" dirty="0">
                <a:latin typeface="Times New Roman"/>
                <a:cs typeface="Times New Roman"/>
              </a:rPr>
              <a:t>It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 used to </a:t>
            </a:r>
            <a:r>
              <a:rPr sz="2800" spc="-5" dirty="0">
                <a:latin typeface="Times New Roman"/>
                <a:cs typeface="Times New Roman"/>
              </a:rPr>
              <a:t>represent </a:t>
            </a:r>
            <a:r>
              <a:rPr sz="2800" dirty="0">
                <a:latin typeface="Times New Roman"/>
                <a:cs typeface="Times New Roman"/>
              </a:rPr>
              <a:t>multiple data </a:t>
            </a:r>
            <a:r>
              <a:rPr sz="2800" spc="-5" dirty="0">
                <a:latin typeface="Times New Roman"/>
                <a:cs typeface="Times New Roman"/>
              </a:rPr>
              <a:t>items  </a:t>
            </a:r>
            <a:r>
              <a:rPr sz="2800" spc="-905" dirty="0">
                <a:latin typeface="Times New Roman"/>
                <a:cs typeface="Times New Roman"/>
              </a:rPr>
              <a:t>of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same </a:t>
            </a:r>
            <a:r>
              <a:rPr sz="2800" dirty="0">
                <a:latin typeface="Times New Roman"/>
                <a:cs typeface="Times New Roman"/>
              </a:rPr>
              <a:t>type by using </a:t>
            </a:r>
            <a:r>
              <a:rPr sz="2800" spc="-5" dirty="0">
                <a:latin typeface="Times New Roman"/>
                <a:cs typeface="Times New Roman"/>
              </a:rPr>
              <a:t>single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name.</a:t>
            </a:r>
            <a:endParaRPr sz="2800">
              <a:latin typeface="Times New Roman"/>
              <a:cs typeface="Times New Roman"/>
            </a:endParaRPr>
          </a:p>
          <a:p>
            <a:pPr marL="297180" marR="5080" indent="-284480">
              <a:lnSpc>
                <a:spcPct val="98700"/>
              </a:lnSpc>
              <a:spcBef>
                <a:spcPts val="530"/>
              </a:spcBef>
            </a:pPr>
            <a:r>
              <a:rPr sz="2800" spc="98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980" dirty="0">
                <a:latin typeface="Times New Roman"/>
                <a:cs typeface="Times New Roman"/>
              </a:rPr>
              <a:t>It </a:t>
            </a:r>
            <a:r>
              <a:rPr sz="2800" spc="-5" dirty="0">
                <a:latin typeface="Times New Roman"/>
                <a:cs typeface="Times New Roman"/>
              </a:rPr>
              <a:t>can </a:t>
            </a:r>
            <a:r>
              <a:rPr sz="2800" dirty="0">
                <a:latin typeface="Times New Roman"/>
                <a:cs typeface="Times New Roman"/>
              </a:rPr>
              <a:t>be used to </a:t>
            </a:r>
            <a:r>
              <a:rPr sz="2800" spc="-5" dirty="0">
                <a:latin typeface="Times New Roman"/>
                <a:cs typeface="Times New Roman"/>
              </a:rPr>
              <a:t>implement </a:t>
            </a:r>
            <a:r>
              <a:rPr sz="2800" dirty="0">
                <a:latin typeface="Times New Roman"/>
                <a:cs typeface="Times New Roman"/>
              </a:rPr>
              <a:t>other data  </a:t>
            </a:r>
            <a:r>
              <a:rPr sz="2800" spc="-45" dirty="0">
                <a:latin typeface="Times New Roman"/>
                <a:cs typeface="Times New Roman"/>
              </a:rPr>
              <a:t>structures </a:t>
            </a:r>
            <a:r>
              <a:rPr sz="2800" dirty="0">
                <a:latin typeface="Times New Roman"/>
                <a:cs typeface="Times New Roman"/>
              </a:rPr>
              <a:t>like linked </a:t>
            </a:r>
            <a:r>
              <a:rPr sz="2800" spc="-5" dirty="0">
                <a:latin typeface="Times New Roman"/>
                <a:cs typeface="Times New Roman"/>
              </a:rPr>
              <a:t>lists, stacks, </a:t>
            </a:r>
            <a:r>
              <a:rPr sz="2800" dirty="0">
                <a:latin typeface="Times New Roman"/>
                <a:cs typeface="Times New Roman"/>
              </a:rPr>
              <a:t>queues, </a:t>
            </a:r>
            <a:r>
              <a:rPr sz="2800" spc="-5" dirty="0">
                <a:latin typeface="Times New Roman"/>
                <a:cs typeface="Times New Roman"/>
              </a:rPr>
              <a:t>tree,  graphs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etc.</a:t>
            </a:r>
            <a:endParaRPr sz="2800">
              <a:latin typeface="Times New Roman"/>
              <a:cs typeface="Times New Roman"/>
            </a:endParaRPr>
          </a:p>
          <a:p>
            <a:pPr marL="297180" marR="1435100" indent="-284480">
              <a:lnSpc>
                <a:spcPts val="3320"/>
              </a:lnSpc>
              <a:spcBef>
                <a:spcPts val="735"/>
              </a:spcBef>
            </a:pPr>
            <a:r>
              <a:rPr sz="2800" spc="16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165" dirty="0">
                <a:latin typeface="Times New Roman"/>
                <a:cs typeface="Times New Roman"/>
              </a:rPr>
              <a:t>Two-dimensional </a:t>
            </a:r>
            <a:r>
              <a:rPr sz="2800" spc="-5" dirty="0">
                <a:latin typeface="Times New Roman"/>
                <a:cs typeface="Times New Roman"/>
              </a:rPr>
              <a:t>arrays are </a:t>
            </a:r>
            <a:r>
              <a:rPr sz="2800" dirty="0">
                <a:latin typeface="Times New Roman"/>
                <a:cs typeface="Times New Roman"/>
              </a:rPr>
              <a:t>used  </a:t>
            </a:r>
            <a:r>
              <a:rPr sz="2800" spc="-1065" dirty="0">
                <a:latin typeface="Times New Roman"/>
                <a:cs typeface="Times New Roman"/>
              </a:rPr>
              <a:t>to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represent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matrices.</a:t>
            </a:r>
            <a:endParaRPr sz="2800">
              <a:latin typeface="Times New Roman"/>
              <a:cs typeface="Times New Roman"/>
            </a:endParaRPr>
          </a:p>
          <a:p>
            <a:pPr marL="297180" marR="626745" indent="-284480">
              <a:lnSpc>
                <a:spcPts val="3310"/>
              </a:lnSpc>
              <a:spcBef>
                <a:spcPts val="640"/>
              </a:spcBef>
            </a:pPr>
            <a:r>
              <a:rPr sz="2800" spc="58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585" dirty="0">
                <a:latin typeface="Times New Roman"/>
                <a:cs typeface="Times New Roman"/>
              </a:rPr>
              <a:t>Many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databases </a:t>
            </a:r>
            <a:r>
              <a:rPr sz="2800" dirty="0">
                <a:latin typeface="Times New Roman"/>
                <a:cs typeface="Times New Roman"/>
              </a:rPr>
              <a:t>include </a:t>
            </a:r>
            <a:r>
              <a:rPr sz="2800" spc="-190" dirty="0">
                <a:latin typeface="Times New Roman"/>
                <a:cs typeface="Times New Roman"/>
              </a:rPr>
              <a:t>one-dimensional  </a:t>
            </a:r>
            <a:r>
              <a:rPr sz="2800" spc="-75" dirty="0">
                <a:latin typeface="Times New Roman"/>
                <a:cs typeface="Times New Roman"/>
              </a:rPr>
              <a:t>arrays </a:t>
            </a:r>
            <a:r>
              <a:rPr sz="2800" spc="-5" dirty="0">
                <a:latin typeface="Times New Roman"/>
                <a:cs typeface="Times New Roman"/>
              </a:rPr>
              <a:t>whose elements are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records.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0890" y="642874"/>
            <a:ext cx="5702670" cy="584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0" y="12"/>
            <a:ext cx="9139821" cy="6802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" y="12"/>
            <a:ext cx="818515" cy="770255"/>
          </a:xfrm>
          <a:custGeom>
            <a:avLst/>
            <a:gdLst/>
            <a:ahLst/>
            <a:cxnLst/>
            <a:rect l="l" t="t" r="r" b="b"/>
            <a:pathLst>
              <a:path w="818515" h="770255">
                <a:moveTo>
                  <a:pt x="818387" y="0"/>
                </a:moveTo>
                <a:lnTo>
                  <a:pt x="1192" y="0"/>
                </a:lnTo>
                <a:lnTo>
                  <a:pt x="0" y="770242"/>
                </a:lnTo>
                <a:lnTo>
                  <a:pt x="49530" y="769607"/>
                </a:lnTo>
                <a:lnTo>
                  <a:pt x="96520" y="765162"/>
                </a:lnTo>
                <a:lnTo>
                  <a:pt x="142875" y="758812"/>
                </a:lnTo>
                <a:lnTo>
                  <a:pt x="188595" y="748652"/>
                </a:lnTo>
                <a:lnTo>
                  <a:pt x="233679" y="737857"/>
                </a:lnTo>
                <a:lnTo>
                  <a:pt x="277495" y="722617"/>
                </a:lnTo>
                <a:lnTo>
                  <a:pt x="320040" y="706107"/>
                </a:lnTo>
                <a:lnTo>
                  <a:pt x="361315" y="687057"/>
                </a:lnTo>
                <a:lnTo>
                  <a:pt x="401320" y="666102"/>
                </a:lnTo>
                <a:lnTo>
                  <a:pt x="440055" y="642607"/>
                </a:lnTo>
                <a:lnTo>
                  <a:pt x="477520" y="617842"/>
                </a:lnTo>
                <a:lnTo>
                  <a:pt x="513714" y="590537"/>
                </a:lnTo>
                <a:lnTo>
                  <a:pt x="548005" y="561327"/>
                </a:lnTo>
                <a:lnTo>
                  <a:pt x="580390" y="530212"/>
                </a:lnTo>
                <a:lnTo>
                  <a:pt x="611505" y="497827"/>
                </a:lnTo>
                <a:lnTo>
                  <a:pt x="640715" y="463537"/>
                </a:lnTo>
                <a:lnTo>
                  <a:pt x="668020" y="427342"/>
                </a:lnTo>
                <a:lnTo>
                  <a:pt x="692150" y="389877"/>
                </a:lnTo>
                <a:lnTo>
                  <a:pt x="716280" y="350507"/>
                </a:lnTo>
                <a:lnTo>
                  <a:pt x="737235" y="310502"/>
                </a:lnTo>
                <a:lnTo>
                  <a:pt x="756285" y="269227"/>
                </a:lnTo>
                <a:lnTo>
                  <a:pt x="772795" y="226682"/>
                </a:lnTo>
                <a:lnTo>
                  <a:pt x="786765" y="182867"/>
                </a:lnTo>
                <a:lnTo>
                  <a:pt x="798830" y="137782"/>
                </a:lnTo>
                <a:lnTo>
                  <a:pt x="807720" y="92062"/>
                </a:lnTo>
                <a:lnTo>
                  <a:pt x="815340" y="45707"/>
                </a:lnTo>
                <a:lnTo>
                  <a:pt x="818387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" y="12"/>
            <a:ext cx="818515" cy="770255"/>
          </a:xfrm>
          <a:custGeom>
            <a:avLst/>
            <a:gdLst/>
            <a:ahLst/>
            <a:cxnLst/>
            <a:rect l="l" t="t" r="r" b="b"/>
            <a:pathLst>
              <a:path w="818515" h="770255">
                <a:moveTo>
                  <a:pt x="818387" y="0"/>
                </a:moveTo>
                <a:lnTo>
                  <a:pt x="815340" y="45707"/>
                </a:lnTo>
                <a:lnTo>
                  <a:pt x="807720" y="92062"/>
                </a:lnTo>
                <a:lnTo>
                  <a:pt x="798830" y="137782"/>
                </a:lnTo>
                <a:lnTo>
                  <a:pt x="786765" y="182867"/>
                </a:lnTo>
                <a:lnTo>
                  <a:pt x="772795" y="226682"/>
                </a:lnTo>
                <a:lnTo>
                  <a:pt x="756285" y="269227"/>
                </a:lnTo>
                <a:lnTo>
                  <a:pt x="737235" y="310502"/>
                </a:lnTo>
                <a:lnTo>
                  <a:pt x="716280" y="350507"/>
                </a:lnTo>
                <a:lnTo>
                  <a:pt x="692150" y="389877"/>
                </a:lnTo>
                <a:lnTo>
                  <a:pt x="668020" y="427342"/>
                </a:lnTo>
                <a:lnTo>
                  <a:pt x="640715" y="463537"/>
                </a:lnTo>
                <a:lnTo>
                  <a:pt x="611505" y="497827"/>
                </a:lnTo>
                <a:lnTo>
                  <a:pt x="580390" y="530212"/>
                </a:lnTo>
                <a:lnTo>
                  <a:pt x="548005" y="561327"/>
                </a:lnTo>
                <a:lnTo>
                  <a:pt x="513714" y="590537"/>
                </a:lnTo>
                <a:lnTo>
                  <a:pt x="477520" y="617842"/>
                </a:lnTo>
                <a:lnTo>
                  <a:pt x="440055" y="642607"/>
                </a:lnTo>
                <a:lnTo>
                  <a:pt x="401320" y="666102"/>
                </a:lnTo>
                <a:lnTo>
                  <a:pt x="361315" y="687057"/>
                </a:lnTo>
                <a:lnTo>
                  <a:pt x="320040" y="706107"/>
                </a:lnTo>
                <a:lnTo>
                  <a:pt x="277495" y="722617"/>
                </a:lnTo>
                <a:lnTo>
                  <a:pt x="233679" y="737857"/>
                </a:lnTo>
                <a:lnTo>
                  <a:pt x="188595" y="748652"/>
                </a:lnTo>
                <a:lnTo>
                  <a:pt x="142875" y="758812"/>
                </a:lnTo>
                <a:lnTo>
                  <a:pt x="96520" y="765162"/>
                </a:lnTo>
                <a:lnTo>
                  <a:pt x="49530" y="769607"/>
                </a:lnTo>
                <a:lnTo>
                  <a:pt x="1269" y="770242"/>
                </a:lnTo>
                <a:lnTo>
                  <a:pt x="0" y="770242"/>
                </a:lnTo>
                <a:lnTo>
                  <a:pt x="1192" y="0"/>
                </a:lnTo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270" y="12"/>
            <a:ext cx="1790064" cy="1737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720" y="12"/>
            <a:ext cx="621030" cy="820419"/>
          </a:xfrm>
          <a:custGeom>
            <a:avLst/>
            <a:gdLst/>
            <a:ahLst/>
            <a:cxnLst/>
            <a:rect l="l" t="t" r="r" b="b"/>
            <a:pathLst>
              <a:path w="621030" h="820419">
                <a:moveTo>
                  <a:pt x="0" y="820407"/>
                </a:moveTo>
                <a:lnTo>
                  <a:pt x="1905" y="771512"/>
                </a:lnTo>
                <a:lnTo>
                  <a:pt x="5715" y="723887"/>
                </a:lnTo>
                <a:lnTo>
                  <a:pt x="12065" y="677532"/>
                </a:lnTo>
                <a:lnTo>
                  <a:pt x="20955" y="631177"/>
                </a:lnTo>
                <a:lnTo>
                  <a:pt x="33019" y="586092"/>
                </a:lnTo>
                <a:lnTo>
                  <a:pt x="46355" y="542277"/>
                </a:lnTo>
                <a:lnTo>
                  <a:pt x="62865" y="499097"/>
                </a:lnTo>
                <a:lnTo>
                  <a:pt x="81280" y="457187"/>
                </a:lnTo>
                <a:lnTo>
                  <a:pt x="101600" y="416547"/>
                </a:lnTo>
                <a:lnTo>
                  <a:pt x="124459" y="377177"/>
                </a:lnTo>
                <a:lnTo>
                  <a:pt x="149225" y="339077"/>
                </a:lnTo>
                <a:lnTo>
                  <a:pt x="175260" y="302247"/>
                </a:lnTo>
                <a:lnTo>
                  <a:pt x="203834" y="267322"/>
                </a:lnTo>
                <a:lnTo>
                  <a:pt x="234314" y="233667"/>
                </a:lnTo>
                <a:lnTo>
                  <a:pt x="266064" y="201917"/>
                </a:lnTo>
                <a:lnTo>
                  <a:pt x="299720" y="172072"/>
                </a:lnTo>
                <a:lnTo>
                  <a:pt x="334645" y="143497"/>
                </a:lnTo>
                <a:lnTo>
                  <a:pt x="371475" y="116827"/>
                </a:lnTo>
                <a:lnTo>
                  <a:pt x="408939" y="92062"/>
                </a:lnTo>
                <a:lnTo>
                  <a:pt x="448309" y="69202"/>
                </a:lnTo>
                <a:lnTo>
                  <a:pt x="488950" y="48247"/>
                </a:lnTo>
                <a:lnTo>
                  <a:pt x="530860" y="31102"/>
                </a:lnTo>
                <a:lnTo>
                  <a:pt x="574040" y="14592"/>
                </a:lnTo>
                <a:lnTo>
                  <a:pt x="618490" y="622"/>
                </a:lnTo>
                <a:lnTo>
                  <a:pt x="620944" y="0"/>
                </a:lnTo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720" y="12"/>
            <a:ext cx="1704339" cy="1672589"/>
          </a:xfrm>
          <a:custGeom>
            <a:avLst/>
            <a:gdLst/>
            <a:ahLst/>
            <a:cxnLst/>
            <a:rect l="l" t="t" r="r" b="b"/>
            <a:pathLst>
              <a:path w="1704339" h="1672589">
                <a:moveTo>
                  <a:pt x="1083395" y="0"/>
                </a:moveTo>
                <a:lnTo>
                  <a:pt x="1130300" y="14592"/>
                </a:lnTo>
                <a:lnTo>
                  <a:pt x="1173480" y="31102"/>
                </a:lnTo>
                <a:lnTo>
                  <a:pt x="1215390" y="48247"/>
                </a:lnTo>
                <a:lnTo>
                  <a:pt x="1256030" y="69202"/>
                </a:lnTo>
                <a:lnTo>
                  <a:pt x="1295400" y="92062"/>
                </a:lnTo>
                <a:lnTo>
                  <a:pt x="1332865" y="116827"/>
                </a:lnTo>
                <a:lnTo>
                  <a:pt x="1369695" y="143497"/>
                </a:lnTo>
                <a:lnTo>
                  <a:pt x="1404620" y="172072"/>
                </a:lnTo>
                <a:lnTo>
                  <a:pt x="1438275" y="201917"/>
                </a:lnTo>
                <a:lnTo>
                  <a:pt x="1470025" y="233667"/>
                </a:lnTo>
                <a:lnTo>
                  <a:pt x="1500505" y="267322"/>
                </a:lnTo>
                <a:lnTo>
                  <a:pt x="1529080" y="302247"/>
                </a:lnTo>
                <a:lnTo>
                  <a:pt x="1555115" y="339077"/>
                </a:lnTo>
                <a:lnTo>
                  <a:pt x="1579880" y="377177"/>
                </a:lnTo>
                <a:lnTo>
                  <a:pt x="1602740" y="416547"/>
                </a:lnTo>
                <a:lnTo>
                  <a:pt x="1623060" y="457187"/>
                </a:lnTo>
                <a:lnTo>
                  <a:pt x="1641475" y="499097"/>
                </a:lnTo>
                <a:lnTo>
                  <a:pt x="1657985" y="542277"/>
                </a:lnTo>
                <a:lnTo>
                  <a:pt x="1671320" y="586092"/>
                </a:lnTo>
                <a:lnTo>
                  <a:pt x="1683385" y="631177"/>
                </a:lnTo>
                <a:lnTo>
                  <a:pt x="1692275" y="677532"/>
                </a:lnTo>
                <a:lnTo>
                  <a:pt x="1698625" y="723887"/>
                </a:lnTo>
                <a:lnTo>
                  <a:pt x="1702435" y="771512"/>
                </a:lnTo>
                <a:lnTo>
                  <a:pt x="1704340" y="820407"/>
                </a:lnTo>
                <a:lnTo>
                  <a:pt x="1702435" y="868667"/>
                </a:lnTo>
                <a:lnTo>
                  <a:pt x="1698625" y="916292"/>
                </a:lnTo>
                <a:lnTo>
                  <a:pt x="1692275" y="963917"/>
                </a:lnTo>
                <a:lnTo>
                  <a:pt x="1683385" y="1009637"/>
                </a:lnTo>
                <a:lnTo>
                  <a:pt x="1671320" y="1054722"/>
                </a:lnTo>
                <a:lnTo>
                  <a:pt x="1657985" y="1098537"/>
                </a:lnTo>
                <a:lnTo>
                  <a:pt x="1641475" y="1141717"/>
                </a:lnTo>
                <a:lnTo>
                  <a:pt x="1623060" y="1183627"/>
                </a:lnTo>
                <a:lnTo>
                  <a:pt x="1602740" y="1224267"/>
                </a:lnTo>
                <a:lnTo>
                  <a:pt x="1579880" y="1263637"/>
                </a:lnTo>
                <a:lnTo>
                  <a:pt x="1555115" y="1301737"/>
                </a:lnTo>
                <a:lnTo>
                  <a:pt x="1529080" y="1338567"/>
                </a:lnTo>
                <a:lnTo>
                  <a:pt x="1500505" y="1373492"/>
                </a:lnTo>
                <a:lnTo>
                  <a:pt x="1470025" y="1407147"/>
                </a:lnTo>
                <a:lnTo>
                  <a:pt x="1438275" y="1438897"/>
                </a:lnTo>
                <a:lnTo>
                  <a:pt x="1404620" y="1469377"/>
                </a:lnTo>
                <a:lnTo>
                  <a:pt x="1369695" y="1497317"/>
                </a:lnTo>
                <a:lnTo>
                  <a:pt x="1332865" y="1523987"/>
                </a:lnTo>
                <a:lnTo>
                  <a:pt x="1295400" y="1548752"/>
                </a:lnTo>
                <a:lnTo>
                  <a:pt x="1256030" y="1570977"/>
                </a:lnTo>
                <a:lnTo>
                  <a:pt x="1215390" y="1591932"/>
                </a:lnTo>
                <a:lnTo>
                  <a:pt x="1173480" y="1610347"/>
                </a:lnTo>
                <a:lnTo>
                  <a:pt x="1130300" y="1626222"/>
                </a:lnTo>
                <a:lnTo>
                  <a:pt x="1085850" y="1640192"/>
                </a:lnTo>
                <a:lnTo>
                  <a:pt x="1040765" y="1651622"/>
                </a:lnTo>
                <a:lnTo>
                  <a:pt x="995045" y="1660512"/>
                </a:lnTo>
                <a:lnTo>
                  <a:pt x="948055" y="1667497"/>
                </a:lnTo>
                <a:lnTo>
                  <a:pt x="900430" y="1671307"/>
                </a:lnTo>
                <a:lnTo>
                  <a:pt x="852170" y="1672577"/>
                </a:lnTo>
                <a:lnTo>
                  <a:pt x="803910" y="1671307"/>
                </a:lnTo>
                <a:lnTo>
                  <a:pt x="756285" y="1667497"/>
                </a:lnTo>
                <a:lnTo>
                  <a:pt x="709295" y="1660512"/>
                </a:lnTo>
                <a:lnTo>
                  <a:pt x="663574" y="1651622"/>
                </a:lnTo>
                <a:lnTo>
                  <a:pt x="618490" y="1640192"/>
                </a:lnTo>
                <a:lnTo>
                  <a:pt x="574040" y="1626222"/>
                </a:lnTo>
                <a:lnTo>
                  <a:pt x="530860" y="1610347"/>
                </a:lnTo>
                <a:lnTo>
                  <a:pt x="488950" y="1591932"/>
                </a:lnTo>
                <a:lnTo>
                  <a:pt x="448309" y="1570977"/>
                </a:lnTo>
                <a:lnTo>
                  <a:pt x="408939" y="1548752"/>
                </a:lnTo>
                <a:lnTo>
                  <a:pt x="371475" y="1523987"/>
                </a:lnTo>
                <a:lnTo>
                  <a:pt x="334645" y="1497317"/>
                </a:lnTo>
                <a:lnTo>
                  <a:pt x="299720" y="1469377"/>
                </a:lnTo>
                <a:lnTo>
                  <a:pt x="266064" y="1438897"/>
                </a:lnTo>
                <a:lnTo>
                  <a:pt x="234314" y="1407147"/>
                </a:lnTo>
                <a:lnTo>
                  <a:pt x="203834" y="1373492"/>
                </a:lnTo>
                <a:lnTo>
                  <a:pt x="175260" y="1338567"/>
                </a:lnTo>
                <a:lnTo>
                  <a:pt x="149225" y="1301737"/>
                </a:lnTo>
                <a:lnTo>
                  <a:pt x="124459" y="1263637"/>
                </a:lnTo>
                <a:lnTo>
                  <a:pt x="101600" y="1224267"/>
                </a:lnTo>
                <a:lnTo>
                  <a:pt x="81280" y="1183627"/>
                </a:lnTo>
                <a:lnTo>
                  <a:pt x="62865" y="1141717"/>
                </a:lnTo>
                <a:lnTo>
                  <a:pt x="46355" y="1098537"/>
                </a:lnTo>
                <a:lnTo>
                  <a:pt x="33019" y="1054722"/>
                </a:lnTo>
                <a:lnTo>
                  <a:pt x="20955" y="1009637"/>
                </a:lnTo>
                <a:lnTo>
                  <a:pt x="12065" y="963917"/>
                </a:lnTo>
                <a:lnTo>
                  <a:pt x="5715" y="916292"/>
                </a:lnTo>
                <a:lnTo>
                  <a:pt x="1905" y="868667"/>
                </a:lnTo>
                <a:lnTo>
                  <a:pt x="0" y="820407"/>
                </a:lnTo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989" y="986155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135" y="99377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0509" y="1512569"/>
            <a:ext cx="1037590" cy="593725"/>
          </a:xfrm>
          <a:custGeom>
            <a:avLst/>
            <a:gdLst/>
            <a:ahLst/>
            <a:cxnLst/>
            <a:rect l="l" t="t" r="r" b="b"/>
            <a:pathLst>
              <a:path w="1037590" h="593725">
                <a:moveTo>
                  <a:pt x="110489" y="109219"/>
                </a:moveTo>
                <a:lnTo>
                  <a:pt x="170815" y="72389"/>
                </a:lnTo>
                <a:lnTo>
                  <a:pt x="238760" y="43179"/>
                </a:lnTo>
                <a:lnTo>
                  <a:pt x="276224" y="31750"/>
                </a:lnTo>
                <a:lnTo>
                  <a:pt x="313690" y="20954"/>
                </a:lnTo>
                <a:lnTo>
                  <a:pt x="353695" y="13334"/>
                </a:lnTo>
                <a:lnTo>
                  <a:pt x="394335" y="6984"/>
                </a:lnTo>
                <a:lnTo>
                  <a:pt x="434975" y="2539"/>
                </a:lnTo>
                <a:lnTo>
                  <a:pt x="476884" y="0"/>
                </a:lnTo>
                <a:lnTo>
                  <a:pt x="518794" y="0"/>
                </a:lnTo>
                <a:lnTo>
                  <a:pt x="560705" y="1269"/>
                </a:lnTo>
                <a:lnTo>
                  <a:pt x="602615" y="4444"/>
                </a:lnTo>
                <a:lnTo>
                  <a:pt x="643890" y="9525"/>
                </a:lnTo>
                <a:lnTo>
                  <a:pt x="685165" y="17144"/>
                </a:lnTo>
                <a:lnTo>
                  <a:pt x="725170" y="26669"/>
                </a:lnTo>
                <a:lnTo>
                  <a:pt x="763905" y="38100"/>
                </a:lnTo>
                <a:lnTo>
                  <a:pt x="801370" y="50800"/>
                </a:lnTo>
                <a:lnTo>
                  <a:pt x="838200" y="66675"/>
                </a:lnTo>
                <a:lnTo>
                  <a:pt x="903605" y="101600"/>
                </a:lnTo>
                <a:lnTo>
                  <a:pt x="955675" y="141604"/>
                </a:lnTo>
                <a:lnTo>
                  <a:pt x="995680" y="185419"/>
                </a:lnTo>
                <a:lnTo>
                  <a:pt x="1022350" y="231139"/>
                </a:lnTo>
                <a:lnTo>
                  <a:pt x="1036320" y="278129"/>
                </a:lnTo>
                <a:lnTo>
                  <a:pt x="1037590" y="302894"/>
                </a:lnTo>
                <a:lnTo>
                  <a:pt x="1036320" y="327025"/>
                </a:lnTo>
                <a:lnTo>
                  <a:pt x="1022350" y="374014"/>
                </a:lnTo>
                <a:lnTo>
                  <a:pt x="995045" y="420369"/>
                </a:lnTo>
                <a:lnTo>
                  <a:pt x="953770" y="464184"/>
                </a:lnTo>
                <a:lnTo>
                  <a:pt x="898525" y="503554"/>
                </a:lnTo>
                <a:lnTo>
                  <a:pt x="833755" y="536575"/>
                </a:lnTo>
                <a:lnTo>
                  <a:pt x="761365" y="561975"/>
                </a:lnTo>
                <a:lnTo>
                  <a:pt x="723265" y="572134"/>
                </a:lnTo>
                <a:lnTo>
                  <a:pt x="684530" y="580389"/>
                </a:lnTo>
                <a:lnTo>
                  <a:pt x="643890" y="586104"/>
                </a:lnTo>
                <a:lnTo>
                  <a:pt x="602615" y="590550"/>
                </a:lnTo>
                <a:lnTo>
                  <a:pt x="561340" y="593089"/>
                </a:lnTo>
                <a:lnTo>
                  <a:pt x="519430" y="593725"/>
                </a:lnTo>
                <a:lnTo>
                  <a:pt x="477519" y="592454"/>
                </a:lnTo>
                <a:lnTo>
                  <a:pt x="435609" y="589279"/>
                </a:lnTo>
                <a:lnTo>
                  <a:pt x="393699" y="583564"/>
                </a:lnTo>
                <a:lnTo>
                  <a:pt x="353060" y="576579"/>
                </a:lnTo>
                <a:lnTo>
                  <a:pt x="313055" y="567054"/>
                </a:lnTo>
                <a:lnTo>
                  <a:pt x="274320" y="555625"/>
                </a:lnTo>
                <a:lnTo>
                  <a:pt x="236219" y="542289"/>
                </a:lnTo>
                <a:lnTo>
                  <a:pt x="199390" y="527050"/>
                </a:lnTo>
                <a:lnTo>
                  <a:pt x="134619" y="491489"/>
                </a:lnTo>
                <a:lnTo>
                  <a:pt x="81914" y="452119"/>
                </a:lnTo>
                <a:lnTo>
                  <a:pt x="41910" y="408304"/>
                </a:lnTo>
                <a:lnTo>
                  <a:pt x="15875" y="362584"/>
                </a:lnTo>
                <a:lnTo>
                  <a:pt x="1904" y="314959"/>
                </a:lnTo>
                <a:lnTo>
                  <a:pt x="0" y="290829"/>
                </a:lnTo>
                <a:lnTo>
                  <a:pt x="1904" y="266700"/>
                </a:lnTo>
                <a:lnTo>
                  <a:pt x="15875" y="219075"/>
                </a:lnTo>
                <a:lnTo>
                  <a:pt x="42544" y="173354"/>
                </a:lnTo>
                <a:lnTo>
                  <a:pt x="83819" y="129539"/>
                </a:lnTo>
                <a:lnTo>
                  <a:pt x="110489" y="109219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1135" y="994410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79"/>
                </a:lnTo>
                <a:lnTo>
                  <a:pt x="239394" y="711835"/>
                </a:lnTo>
                <a:lnTo>
                  <a:pt x="223519" y="733425"/>
                </a:lnTo>
                <a:lnTo>
                  <a:pt x="211454" y="756285"/>
                </a:lnTo>
                <a:lnTo>
                  <a:pt x="203835" y="779144"/>
                </a:lnTo>
                <a:lnTo>
                  <a:pt x="201294" y="802639"/>
                </a:lnTo>
                <a:lnTo>
                  <a:pt x="201929" y="825500"/>
                </a:lnTo>
                <a:lnTo>
                  <a:pt x="215899" y="871854"/>
                </a:lnTo>
                <a:lnTo>
                  <a:pt x="246380" y="915669"/>
                </a:lnTo>
                <a:lnTo>
                  <a:pt x="292735" y="955675"/>
                </a:lnTo>
                <a:lnTo>
                  <a:pt x="354330" y="990600"/>
                </a:lnTo>
                <a:lnTo>
                  <a:pt x="389890" y="1005204"/>
                </a:lnTo>
                <a:lnTo>
                  <a:pt x="427990" y="1017904"/>
                </a:lnTo>
                <a:lnTo>
                  <a:pt x="466090" y="1027429"/>
                </a:lnTo>
                <a:lnTo>
                  <a:pt x="506094" y="1034414"/>
                </a:lnTo>
                <a:lnTo>
                  <a:pt x="546100" y="1039494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8020" y="1039494"/>
                </a:lnTo>
                <a:lnTo>
                  <a:pt x="708025" y="1035050"/>
                </a:lnTo>
                <a:lnTo>
                  <a:pt x="746125" y="1028064"/>
                </a:lnTo>
                <a:lnTo>
                  <a:pt x="783590" y="1019175"/>
                </a:lnTo>
                <a:lnTo>
                  <a:pt x="852805" y="993775"/>
                </a:lnTo>
                <a:lnTo>
                  <a:pt x="912495" y="958850"/>
                </a:lnTo>
                <a:lnTo>
                  <a:pt x="957580" y="918210"/>
                </a:lnTo>
                <a:lnTo>
                  <a:pt x="984885" y="873760"/>
                </a:lnTo>
                <a:lnTo>
                  <a:pt x="995680" y="827404"/>
                </a:lnTo>
                <a:lnTo>
                  <a:pt x="994410" y="803910"/>
                </a:lnTo>
                <a:lnTo>
                  <a:pt x="980440" y="758189"/>
                </a:lnTo>
                <a:lnTo>
                  <a:pt x="949960" y="714375"/>
                </a:lnTo>
                <a:lnTo>
                  <a:pt x="903605" y="674369"/>
                </a:lnTo>
                <a:lnTo>
                  <a:pt x="842010" y="639444"/>
                </a:lnTo>
                <a:lnTo>
                  <a:pt x="806450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4"/>
                </a:lnTo>
                <a:lnTo>
                  <a:pt x="650875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19" y="589914"/>
                </a:lnTo>
                <a:lnTo>
                  <a:pt x="488950" y="594994"/>
                </a:lnTo>
                <a:lnTo>
                  <a:pt x="450850" y="601979"/>
                </a:lnTo>
                <a:lnTo>
                  <a:pt x="412750" y="610869"/>
                </a:lnTo>
                <a:lnTo>
                  <a:pt x="343535" y="636269"/>
                </a:lnTo>
                <a:lnTo>
                  <a:pt x="284480" y="670560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12"/>
            <a:ext cx="8128634" cy="6803390"/>
          </a:xfrm>
          <a:custGeom>
            <a:avLst/>
            <a:gdLst/>
            <a:ahLst/>
            <a:cxnLst/>
            <a:rect l="l" t="t" r="r" b="b"/>
            <a:pathLst>
              <a:path w="8128634" h="6803390">
                <a:moveTo>
                  <a:pt x="8128266" y="0"/>
                </a:moveTo>
                <a:lnTo>
                  <a:pt x="0" y="0"/>
                </a:lnTo>
                <a:lnTo>
                  <a:pt x="0" y="6803377"/>
                </a:lnTo>
                <a:lnTo>
                  <a:pt x="8128266" y="6803377"/>
                </a:lnTo>
                <a:lnTo>
                  <a:pt x="81282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9164" y="12"/>
            <a:ext cx="156844" cy="6802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8539" y="12"/>
            <a:ext cx="73660" cy="6803390"/>
          </a:xfrm>
          <a:custGeom>
            <a:avLst/>
            <a:gdLst/>
            <a:ahLst/>
            <a:cxnLst/>
            <a:rect l="l" t="t" r="r" b="b"/>
            <a:pathLst>
              <a:path w="73659" h="6803390">
                <a:moveTo>
                  <a:pt x="73659" y="0"/>
                </a:moveTo>
                <a:lnTo>
                  <a:pt x="0" y="0"/>
                </a:lnTo>
                <a:lnTo>
                  <a:pt x="0" y="6803377"/>
                </a:lnTo>
                <a:lnTo>
                  <a:pt x="73659" y="6803377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468629"/>
            <a:ext cx="56743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Disadvantages of</a:t>
            </a:r>
            <a:r>
              <a:rPr sz="4400" spc="-60" dirty="0"/>
              <a:t> </a:t>
            </a:r>
            <a:r>
              <a:rPr sz="4400" spc="-5" dirty="0"/>
              <a:t>Array</a:t>
            </a:r>
            <a:endParaRPr sz="4400"/>
          </a:p>
        </p:txBody>
      </p:sp>
      <p:sp>
        <p:nvSpPr>
          <p:cNvPr id="18" name="object 18"/>
          <p:cNvSpPr txBox="1"/>
          <p:nvPr/>
        </p:nvSpPr>
        <p:spPr>
          <a:xfrm>
            <a:off x="8722359" y="6499056"/>
            <a:ext cx="245110" cy="2279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35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6680" y="1230629"/>
            <a:ext cx="7162800" cy="49072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7180" marR="1257300" indent="-284480" algn="just">
              <a:lnSpc>
                <a:spcPts val="3320"/>
              </a:lnSpc>
              <a:spcBef>
                <a:spcPts val="240"/>
              </a:spcBef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2800" spc="-65" dirty="0">
                <a:latin typeface="Times New Roman"/>
                <a:cs typeface="Times New Roman"/>
              </a:rPr>
              <a:t>We </a:t>
            </a:r>
            <a:r>
              <a:rPr sz="2800" spc="-15" dirty="0">
                <a:latin typeface="Times New Roman"/>
                <a:cs typeface="Times New Roman"/>
              </a:rPr>
              <a:t>must </a:t>
            </a:r>
            <a:r>
              <a:rPr sz="2800" dirty="0">
                <a:latin typeface="Times New Roman"/>
                <a:cs typeface="Times New Roman"/>
              </a:rPr>
              <a:t>know in </a:t>
            </a:r>
            <a:r>
              <a:rPr sz="2800" spc="-5" dirty="0">
                <a:latin typeface="Times New Roman"/>
                <a:cs typeface="Times New Roman"/>
              </a:rPr>
              <a:t>advance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25" dirty="0">
                <a:latin typeface="Times New Roman"/>
                <a:cs typeface="Times New Roman"/>
              </a:rPr>
              <a:t> </a:t>
            </a:r>
            <a:r>
              <a:rPr sz="2800" spc="-495" dirty="0">
                <a:latin typeface="Times New Roman"/>
                <a:cs typeface="Times New Roman"/>
              </a:rPr>
              <a:t>how  </a:t>
            </a:r>
            <a:r>
              <a:rPr sz="2800" spc="-95" dirty="0">
                <a:latin typeface="Times New Roman"/>
                <a:cs typeface="Times New Roman"/>
              </a:rPr>
              <a:t>many </a:t>
            </a:r>
            <a:r>
              <a:rPr sz="2800" spc="-5" dirty="0">
                <a:latin typeface="Times New Roman"/>
                <a:cs typeface="Times New Roman"/>
              </a:rPr>
              <a:t>elements are </a:t>
            </a:r>
            <a:r>
              <a:rPr sz="2800" dirty="0">
                <a:latin typeface="Times New Roman"/>
                <a:cs typeface="Times New Roman"/>
              </a:rPr>
              <a:t>to be </a:t>
            </a:r>
            <a:r>
              <a:rPr sz="2800" spc="-5" dirty="0">
                <a:latin typeface="Times New Roman"/>
                <a:cs typeface="Times New Roman"/>
              </a:rPr>
              <a:t>stored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40" dirty="0">
                <a:latin typeface="Times New Roman"/>
                <a:cs typeface="Times New Roman"/>
              </a:rPr>
              <a:t> array.</a:t>
            </a:r>
            <a:endParaRPr sz="2800">
              <a:latin typeface="Times New Roman"/>
              <a:cs typeface="Times New Roman"/>
            </a:endParaRPr>
          </a:p>
          <a:p>
            <a:pPr marL="297180" marR="184150" indent="-284480" algn="just">
              <a:lnSpc>
                <a:spcPct val="98700"/>
              </a:lnSpc>
              <a:spcBef>
                <a:spcPts val="530"/>
              </a:spcBef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2800" spc="-5" dirty="0">
                <a:latin typeface="Times New Roman"/>
                <a:cs typeface="Times New Roman"/>
              </a:rPr>
              <a:t>Array </a:t>
            </a:r>
            <a:r>
              <a:rPr sz="2800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static structure. It means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05" dirty="0">
                <a:latin typeface="Times New Roman"/>
                <a:cs typeface="Times New Roman"/>
              </a:rPr>
              <a:t>array  </a:t>
            </a:r>
            <a:r>
              <a:rPr sz="2800" dirty="0">
                <a:latin typeface="Times New Roman"/>
                <a:cs typeface="Times New Roman"/>
              </a:rPr>
              <a:t>is </a:t>
            </a:r>
            <a:r>
              <a:rPr sz="2800" spc="-114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fixed size. The </a:t>
            </a:r>
            <a:r>
              <a:rPr sz="2800" spc="-20" dirty="0">
                <a:latin typeface="Times New Roman"/>
                <a:cs typeface="Times New Roman"/>
              </a:rPr>
              <a:t>memory </a:t>
            </a:r>
            <a:r>
              <a:rPr sz="2800" spc="-5" dirty="0">
                <a:latin typeface="Times New Roman"/>
                <a:cs typeface="Times New Roman"/>
              </a:rPr>
              <a:t>which is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allocated  </a:t>
            </a:r>
            <a:r>
              <a:rPr sz="2800" dirty="0">
                <a:latin typeface="Times New Roman"/>
                <a:cs typeface="Times New Roman"/>
              </a:rPr>
              <a:t>to </a:t>
            </a:r>
            <a:r>
              <a:rPr sz="2800" spc="-5" dirty="0">
                <a:latin typeface="Times New Roman"/>
                <a:cs typeface="Times New Roman"/>
              </a:rPr>
              <a:t>array cannot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increased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decreased.</a:t>
            </a:r>
            <a:endParaRPr sz="2800">
              <a:latin typeface="Times New Roman"/>
              <a:cs typeface="Times New Roman"/>
            </a:endParaRPr>
          </a:p>
          <a:p>
            <a:pPr marL="297180" marR="5080" indent="-284480" algn="just">
              <a:lnSpc>
                <a:spcPct val="98700"/>
              </a:lnSpc>
              <a:spcBef>
                <a:spcPts val="645"/>
              </a:spcBef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2800" spc="-5" dirty="0">
                <a:latin typeface="Times New Roman"/>
                <a:cs typeface="Times New Roman"/>
              </a:rPr>
              <a:t>Array </a:t>
            </a:r>
            <a:r>
              <a:rPr sz="2800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fixed size; </a:t>
            </a:r>
            <a:r>
              <a:rPr sz="2800" dirty="0">
                <a:latin typeface="Times New Roman"/>
                <a:cs typeface="Times New Roman"/>
              </a:rPr>
              <a:t>if </a:t>
            </a:r>
            <a:r>
              <a:rPr sz="2800" spc="-5" dirty="0">
                <a:latin typeface="Times New Roman"/>
                <a:cs typeface="Times New Roman"/>
              </a:rPr>
              <a:t>we allocate </a:t>
            </a:r>
            <a:r>
              <a:rPr sz="2800" spc="-695" dirty="0">
                <a:latin typeface="Times New Roman"/>
                <a:cs typeface="Times New Roman"/>
              </a:rPr>
              <a:t>more  </a:t>
            </a:r>
            <a:r>
              <a:rPr sz="2800" spc="-20" dirty="0">
                <a:latin typeface="Times New Roman"/>
                <a:cs typeface="Times New Roman"/>
              </a:rPr>
              <a:t>memory </a:t>
            </a:r>
            <a:r>
              <a:rPr sz="2800" dirty="0">
                <a:latin typeface="Times New Roman"/>
                <a:cs typeface="Times New Roman"/>
              </a:rPr>
              <a:t>than </a:t>
            </a:r>
            <a:r>
              <a:rPr sz="2800" spc="-5" dirty="0">
                <a:latin typeface="Times New Roman"/>
                <a:cs typeface="Times New Roman"/>
              </a:rPr>
              <a:t>requirement </a:t>
            </a:r>
            <a:r>
              <a:rPr sz="2800" dirty="0">
                <a:latin typeface="Times New Roman"/>
                <a:cs typeface="Times New Roman"/>
              </a:rPr>
              <a:t>then the </a:t>
            </a:r>
            <a:r>
              <a:rPr sz="2800" spc="-20" dirty="0">
                <a:latin typeface="Times New Roman"/>
                <a:cs typeface="Times New Roman"/>
              </a:rPr>
              <a:t>memory  </a:t>
            </a:r>
            <a:r>
              <a:rPr sz="2800" spc="-5" dirty="0">
                <a:latin typeface="Times New Roman"/>
                <a:cs typeface="Times New Roman"/>
              </a:rPr>
              <a:t>space will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wasted.</a:t>
            </a:r>
            <a:endParaRPr sz="2800">
              <a:latin typeface="Times New Roman"/>
              <a:cs typeface="Times New Roman"/>
            </a:endParaRPr>
          </a:p>
          <a:p>
            <a:pPr marL="297180" marR="57150" indent="-284480" algn="just">
              <a:lnSpc>
                <a:spcPct val="98700"/>
              </a:lnSpc>
              <a:spcBef>
                <a:spcPts val="645"/>
              </a:spcBef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2800" spc="-5" dirty="0">
                <a:latin typeface="Times New Roman"/>
                <a:cs typeface="Times New Roman"/>
              </a:rPr>
              <a:t>The elements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array are stored  </a:t>
            </a:r>
            <a:r>
              <a:rPr sz="2800" spc="-830" dirty="0">
                <a:latin typeface="Times New Roman"/>
                <a:cs typeface="Times New Roman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 consecutive </a:t>
            </a:r>
            <a:r>
              <a:rPr sz="2800" spc="-20" dirty="0">
                <a:latin typeface="Times New Roman"/>
                <a:cs typeface="Times New Roman"/>
              </a:rPr>
              <a:t>memory </a:t>
            </a:r>
            <a:r>
              <a:rPr sz="2800" dirty="0">
                <a:latin typeface="Times New Roman"/>
                <a:cs typeface="Times New Roman"/>
              </a:rPr>
              <a:t>locations. </a:t>
            </a:r>
            <a:r>
              <a:rPr sz="2800" spc="-5" dirty="0">
                <a:latin typeface="Times New Roman"/>
                <a:cs typeface="Times New Roman"/>
              </a:rPr>
              <a:t>So insertion  and deletion are very difficult and </a:t>
            </a:r>
            <a:r>
              <a:rPr sz="2800" dirty="0">
                <a:latin typeface="Times New Roman"/>
                <a:cs typeface="Times New Roman"/>
              </a:rPr>
              <a:t>time  </a:t>
            </a:r>
            <a:r>
              <a:rPr sz="2800" spc="-5" dirty="0">
                <a:latin typeface="Times New Roman"/>
                <a:cs typeface="Times New Roman"/>
              </a:rPr>
              <a:t>consuming.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377" y="663789"/>
            <a:ext cx="1278792" cy="438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1745" y="4196079"/>
            <a:ext cx="3810000" cy="2301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511809"/>
            <a:ext cx="12388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St</a:t>
            </a:r>
            <a:r>
              <a:rPr sz="4000" dirty="0"/>
              <a:t>ack</a:t>
            </a:r>
            <a:endParaRPr sz="4000"/>
          </a:p>
        </p:txBody>
      </p:sp>
      <p:sp>
        <p:nvSpPr>
          <p:cNvPr id="18" name="object 18"/>
          <p:cNvSpPr txBox="1"/>
          <p:nvPr/>
        </p:nvSpPr>
        <p:spPr>
          <a:xfrm>
            <a:off x="8722359" y="6499056"/>
            <a:ext cx="245110" cy="2279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36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2050" y="1238250"/>
            <a:ext cx="7267575" cy="31419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97180" marR="1487170" indent="-284480" algn="just">
              <a:lnSpc>
                <a:spcPct val="98700"/>
              </a:lnSpc>
              <a:spcBef>
                <a:spcPts val="140"/>
              </a:spcBef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68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Stack </a:t>
            </a:r>
            <a:r>
              <a:rPr sz="2800" dirty="0">
                <a:latin typeface="Times New Roman"/>
                <a:cs typeface="Times New Roman"/>
              </a:rPr>
              <a:t>is a linear data </a:t>
            </a:r>
            <a:r>
              <a:rPr sz="2800" spc="-5" dirty="0">
                <a:latin typeface="Times New Roman"/>
                <a:cs typeface="Times New Roman"/>
              </a:rPr>
              <a:t>structure </a:t>
            </a:r>
            <a:r>
              <a:rPr sz="2800" spc="-550" dirty="0">
                <a:latin typeface="Times New Roman"/>
                <a:cs typeface="Times New Roman"/>
              </a:rPr>
              <a:t>which  </a:t>
            </a:r>
            <a:r>
              <a:rPr sz="2800" spc="-5" dirty="0">
                <a:latin typeface="Times New Roman"/>
                <a:cs typeface="Times New Roman"/>
              </a:rPr>
              <a:t>follows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particular order </a:t>
            </a: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-5" dirty="0">
                <a:latin typeface="Times New Roman"/>
                <a:cs typeface="Times New Roman"/>
              </a:rPr>
              <a:t>which </a:t>
            </a:r>
            <a:r>
              <a:rPr sz="2800" dirty="0">
                <a:latin typeface="Times New Roman"/>
                <a:cs typeface="Times New Roman"/>
              </a:rPr>
              <a:t>the  </a:t>
            </a:r>
            <a:r>
              <a:rPr sz="2800" spc="-5" dirty="0">
                <a:latin typeface="Times New Roman"/>
                <a:cs typeface="Times New Roman"/>
              </a:rPr>
              <a:t>operations are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performed.</a:t>
            </a:r>
            <a:endParaRPr sz="2800">
              <a:latin typeface="Times New Roman"/>
              <a:cs typeface="Times New Roman"/>
            </a:endParaRPr>
          </a:p>
          <a:p>
            <a:pPr marL="297180" marR="5080" indent="-284480">
              <a:lnSpc>
                <a:spcPts val="3320"/>
              </a:lnSpc>
              <a:spcBef>
                <a:spcPts val="745"/>
              </a:spcBef>
              <a:tabLst>
                <a:tab pos="540385" algn="l"/>
              </a:tabLst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800" spc="-5" dirty="0">
                <a:latin typeface="Times New Roman"/>
                <a:cs typeface="Times New Roman"/>
              </a:rPr>
              <a:t>Insertion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element </a:t>
            </a:r>
            <a:r>
              <a:rPr sz="2800" dirty="0">
                <a:latin typeface="Times New Roman"/>
                <a:cs typeface="Times New Roman"/>
              </a:rPr>
              <a:t>into </a:t>
            </a:r>
            <a:r>
              <a:rPr sz="2800" spc="-5" dirty="0">
                <a:latin typeface="Times New Roman"/>
                <a:cs typeface="Times New Roman"/>
              </a:rPr>
              <a:t>stack </a:t>
            </a:r>
            <a:r>
              <a:rPr sz="2800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called PUSH  </a:t>
            </a:r>
            <a:r>
              <a:rPr sz="2800" spc="-95" dirty="0">
                <a:latin typeface="Times New Roman"/>
                <a:cs typeface="Times New Roman"/>
              </a:rPr>
              <a:t>and </a:t>
            </a:r>
            <a:r>
              <a:rPr sz="2800" spc="-5" dirty="0">
                <a:latin typeface="Times New Roman"/>
                <a:cs typeface="Times New Roman"/>
              </a:rPr>
              <a:t>deletion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element from stack </a:t>
            </a:r>
            <a:r>
              <a:rPr sz="2800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called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POP.</a:t>
            </a:r>
            <a:endParaRPr sz="2800">
              <a:latin typeface="Times New Roman"/>
              <a:cs typeface="Times New Roman"/>
            </a:endParaRPr>
          </a:p>
          <a:p>
            <a:pPr marL="297180" marR="733425" indent="-284480">
              <a:lnSpc>
                <a:spcPts val="3320"/>
              </a:lnSpc>
              <a:spcBef>
                <a:spcPts val="630"/>
              </a:spcBef>
              <a:tabLst>
                <a:tab pos="540385" algn="l"/>
              </a:tabLst>
            </a:pPr>
            <a:r>
              <a:rPr sz="2800" spc="272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800" spc="-5" dirty="0">
                <a:latin typeface="Times New Roman"/>
                <a:cs typeface="Times New Roman"/>
              </a:rPr>
              <a:t>The order </a:t>
            </a:r>
            <a:r>
              <a:rPr sz="2800" spc="-15" dirty="0">
                <a:latin typeface="Times New Roman"/>
                <a:cs typeface="Times New Roman"/>
              </a:rPr>
              <a:t>may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LIFO(Last In First Out)  </a:t>
            </a:r>
            <a:r>
              <a:rPr sz="2800" spc="-105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FILO(First In Last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Out).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8544" y="535563"/>
            <a:ext cx="7020474" cy="511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43041" y="1625460"/>
            <a:ext cx="3179587" cy="962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407670"/>
            <a:ext cx="69761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Representation </a:t>
            </a:r>
            <a:r>
              <a:rPr dirty="0"/>
              <a:t>of </a:t>
            </a:r>
            <a:r>
              <a:rPr spc="-5" dirty="0"/>
              <a:t>Stack in</a:t>
            </a:r>
            <a:r>
              <a:rPr spc="-80" dirty="0"/>
              <a:t> </a:t>
            </a:r>
            <a:r>
              <a:rPr spc="-10" dirty="0"/>
              <a:t>Memory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76680" y="1093470"/>
            <a:ext cx="7315834" cy="26860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7180" marR="871855" indent="-284480">
              <a:lnSpc>
                <a:spcPts val="3790"/>
              </a:lnSpc>
              <a:spcBef>
                <a:spcPts val="265"/>
              </a:spcBef>
              <a:tabLst>
                <a:tab pos="78295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spc="-10" dirty="0">
                <a:latin typeface="Times New Roman"/>
                <a:cs typeface="Times New Roman"/>
              </a:rPr>
              <a:t>stack can </a:t>
            </a:r>
            <a:r>
              <a:rPr sz="3200" dirty="0">
                <a:latin typeface="Times New Roman"/>
                <a:cs typeface="Times New Roman"/>
              </a:rPr>
              <a:t>be </a:t>
            </a:r>
            <a:r>
              <a:rPr sz="3200" spc="-15" dirty="0">
                <a:latin typeface="Times New Roman"/>
                <a:cs typeface="Times New Roman"/>
              </a:rPr>
              <a:t>implemented </a:t>
            </a:r>
            <a:r>
              <a:rPr sz="3200" spc="-10" dirty="0">
                <a:latin typeface="Times New Roman"/>
                <a:cs typeface="Times New Roman"/>
              </a:rPr>
              <a:t>into  </a:t>
            </a:r>
            <a:r>
              <a:rPr sz="3200" spc="-120" dirty="0">
                <a:latin typeface="Times New Roman"/>
                <a:cs typeface="Times New Roman"/>
              </a:rPr>
              <a:t>two</a:t>
            </a:r>
            <a:r>
              <a:rPr sz="3200" spc="-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ways: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250">
              <a:latin typeface="Times New Roman"/>
              <a:cs typeface="Times New Roman"/>
            </a:endParaRPr>
          </a:p>
          <a:p>
            <a:pPr marL="571500" indent="-239395">
              <a:lnSpc>
                <a:spcPct val="100000"/>
              </a:lnSpc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3200" spc="-10" dirty="0">
                <a:latin typeface="Times New Roman"/>
                <a:cs typeface="Times New Roman"/>
              </a:rPr>
              <a:t>Using </a:t>
            </a:r>
            <a:r>
              <a:rPr sz="3200" spc="-5" dirty="0">
                <a:latin typeface="Times New Roman"/>
                <a:cs typeface="Times New Roman"/>
              </a:rPr>
              <a:t>arrays (Static</a:t>
            </a:r>
            <a:r>
              <a:rPr sz="3200" spc="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implementation)</a:t>
            </a:r>
            <a:endParaRPr sz="3200">
              <a:latin typeface="Times New Roman"/>
              <a:cs typeface="Times New Roman"/>
            </a:endParaRPr>
          </a:p>
          <a:p>
            <a:pPr marL="571500" indent="-239395">
              <a:lnSpc>
                <a:spcPct val="100000"/>
              </a:lnSpc>
              <a:spcBef>
                <a:spcPts val="61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3200" spc="-10" dirty="0">
                <a:latin typeface="Times New Roman"/>
                <a:cs typeface="Times New Roman"/>
              </a:rPr>
              <a:t>Using </a:t>
            </a:r>
            <a:r>
              <a:rPr sz="3200" dirty="0">
                <a:latin typeface="Times New Roman"/>
                <a:cs typeface="Times New Roman"/>
              </a:rPr>
              <a:t>pointer </a:t>
            </a:r>
            <a:r>
              <a:rPr sz="3200" spc="-5" dirty="0">
                <a:latin typeface="Times New Roman"/>
                <a:cs typeface="Times New Roman"/>
              </a:rPr>
              <a:t>(Dynamic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implementation)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2514" y="3994784"/>
            <a:ext cx="5110480" cy="2507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88404" y="3851275"/>
            <a:ext cx="2623820" cy="2282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722359" y="6499056"/>
            <a:ext cx="245110" cy="2279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9844" y="367665"/>
            <a:ext cx="7553959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11020" y="341629"/>
            <a:ext cx="65252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Calibri"/>
                <a:cs typeface="Calibri"/>
              </a:rPr>
              <a:t>Classification </a:t>
            </a:r>
            <a:r>
              <a:rPr sz="4000" spc="-5" dirty="0">
                <a:latin typeface="Calibri"/>
                <a:cs typeface="Calibri"/>
              </a:rPr>
              <a:t>of Data</a:t>
            </a:r>
            <a:r>
              <a:rPr sz="4000" spc="-5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Structure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64269" y="6548586"/>
            <a:ext cx="163830" cy="20002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7660" y="1469390"/>
            <a:ext cx="6350635" cy="21209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5275" marR="5080" indent="-283210">
              <a:lnSpc>
                <a:spcPts val="3790"/>
              </a:lnSpc>
              <a:spcBef>
                <a:spcPts val="265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Data structure are </a:t>
            </a:r>
            <a:r>
              <a:rPr sz="3200" dirty="0">
                <a:latin typeface="Times New Roman"/>
                <a:cs typeface="Times New Roman"/>
              </a:rPr>
              <a:t>normally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divided  </a:t>
            </a:r>
            <a:r>
              <a:rPr sz="3200" spc="-105" dirty="0">
                <a:latin typeface="Times New Roman"/>
                <a:cs typeface="Times New Roman"/>
              </a:rPr>
              <a:t>into </a:t>
            </a:r>
            <a:r>
              <a:rPr sz="3200" spc="-10" dirty="0">
                <a:latin typeface="Times New Roman"/>
                <a:cs typeface="Times New Roman"/>
              </a:rPr>
              <a:t>two </a:t>
            </a:r>
            <a:r>
              <a:rPr sz="3200" dirty="0">
                <a:latin typeface="Times New Roman"/>
                <a:cs typeface="Times New Roman"/>
              </a:rPr>
              <a:t>broad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categories:</a:t>
            </a:r>
            <a:endParaRPr sz="32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464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3200" spc="-10" dirty="0">
                <a:latin typeface="Times New Roman"/>
                <a:cs typeface="Times New Roman"/>
              </a:rPr>
              <a:t>Primitive </a:t>
            </a:r>
            <a:r>
              <a:rPr sz="3200" spc="-5" dirty="0">
                <a:latin typeface="Times New Roman"/>
                <a:cs typeface="Times New Roman"/>
              </a:rPr>
              <a:t>Data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Structure</a:t>
            </a:r>
            <a:endParaRPr sz="32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61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3200" spc="-10" dirty="0">
                <a:latin typeface="Times New Roman"/>
                <a:cs typeface="Times New Roman"/>
              </a:rPr>
              <a:t>Non-Primitive </a:t>
            </a:r>
            <a:r>
              <a:rPr sz="3200" spc="-5" dirty="0">
                <a:latin typeface="Times New Roman"/>
                <a:cs typeface="Times New Roman"/>
              </a:rPr>
              <a:t>Data</a:t>
            </a:r>
            <a:r>
              <a:rPr sz="3200" spc="1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Structure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1889" y="277495"/>
            <a:ext cx="5432425" cy="125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97330" y="248920"/>
            <a:ext cx="47351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latin typeface="Calibri"/>
                <a:cs typeface="Calibri"/>
              </a:rPr>
              <a:t>Operation </a:t>
            </a:r>
            <a:r>
              <a:rPr sz="4400" b="0" spc="-5" dirty="0">
                <a:latin typeface="Calibri"/>
                <a:cs typeface="Calibri"/>
              </a:rPr>
              <a:t>on</a:t>
            </a:r>
            <a:r>
              <a:rPr sz="4400" b="0" spc="-7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Stacks: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5560" y="1427479"/>
            <a:ext cx="7589520" cy="46494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97180" marR="551815" indent="-284480">
              <a:lnSpc>
                <a:spcPct val="98700"/>
              </a:lnSpc>
              <a:spcBef>
                <a:spcPts val="140"/>
              </a:spcBef>
            </a:pPr>
            <a:r>
              <a:rPr sz="2800" spc="41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415" dirty="0">
                <a:latin typeface="Times New Roman"/>
                <a:cs typeface="Times New Roman"/>
              </a:rPr>
              <a:t>Stack( </a:t>
            </a:r>
            <a:r>
              <a:rPr sz="2800" spc="-5" dirty="0">
                <a:latin typeface="Times New Roman"/>
                <a:cs typeface="Times New Roman"/>
              </a:rPr>
              <a:t>): It creates </a:t>
            </a:r>
            <a:r>
              <a:rPr sz="2800" dirty="0">
                <a:latin typeface="Times New Roman"/>
                <a:cs typeface="Times New Roman"/>
              </a:rPr>
              <a:t>a new </a:t>
            </a:r>
            <a:r>
              <a:rPr sz="2800" spc="-5" dirty="0">
                <a:latin typeface="Times New Roman"/>
                <a:cs typeface="Times New Roman"/>
              </a:rPr>
              <a:t>stack </a:t>
            </a:r>
            <a:r>
              <a:rPr sz="2800" dirty="0">
                <a:latin typeface="Times New Roman"/>
                <a:cs typeface="Times New Roman"/>
              </a:rPr>
              <a:t>that is</a:t>
            </a:r>
            <a:r>
              <a:rPr sz="2800" spc="-380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empty.  </a:t>
            </a:r>
            <a:r>
              <a:rPr sz="2800" spc="-5" dirty="0">
                <a:latin typeface="Times New Roman"/>
                <a:cs typeface="Times New Roman"/>
              </a:rPr>
              <a:t>It </a:t>
            </a:r>
            <a:r>
              <a:rPr sz="2800" dirty="0">
                <a:latin typeface="Times New Roman"/>
                <a:cs typeface="Times New Roman"/>
              </a:rPr>
              <a:t>needs no </a:t>
            </a:r>
            <a:r>
              <a:rPr sz="2800" spc="-5" dirty="0">
                <a:latin typeface="Times New Roman"/>
                <a:cs typeface="Times New Roman"/>
              </a:rPr>
              <a:t>parameter and returns an empty  stack.</a:t>
            </a:r>
            <a:endParaRPr sz="2800">
              <a:latin typeface="Times New Roman"/>
              <a:cs typeface="Times New Roman"/>
            </a:endParaRPr>
          </a:p>
          <a:p>
            <a:pPr marL="297180" marR="1033144" indent="-284480">
              <a:lnSpc>
                <a:spcPts val="3310"/>
              </a:lnSpc>
              <a:spcBef>
                <a:spcPts val="745"/>
              </a:spcBef>
            </a:pPr>
            <a:r>
              <a:rPr sz="2800" spc="2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245" dirty="0">
                <a:latin typeface="Times New Roman"/>
                <a:cs typeface="Times New Roman"/>
              </a:rPr>
              <a:t>push(item): </a:t>
            </a:r>
            <a:r>
              <a:rPr sz="2800" spc="-5" dirty="0">
                <a:latin typeface="Times New Roman"/>
                <a:cs typeface="Times New Roman"/>
              </a:rPr>
              <a:t>It adds </a:t>
            </a:r>
            <a:r>
              <a:rPr sz="2800" dirty="0">
                <a:latin typeface="Times New Roman"/>
                <a:cs typeface="Times New Roman"/>
              </a:rPr>
              <a:t>a new </a:t>
            </a:r>
            <a:r>
              <a:rPr sz="2800" spc="-5" dirty="0">
                <a:latin typeface="Times New Roman"/>
                <a:cs typeface="Times New Roman"/>
              </a:rPr>
              <a:t>item </a:t>
            </a:r>
            <a:r>
              <a:rPr sz="2800" dirty="0">
                <a:latin typeface="Times New Roman"/>
                <a:cs typeface="Times New Roman"/>
              </a:rPr>
              <a:t>to the top  </a:t>
            </a:r>
            <a:r>
              <a:rPr sz="2800" spc="-280" dirty="0">
                <a:latin typeface="Times New Roman"/>
                <a:cs typeface="Times New Roman"/>
              </a:rPr>
              <a:t> </a:t>
            </a:r>
            <a:r>
              <a:rPr sz="2800" spc="-1155" dirty="0">
                <a:latin typeface="Times New Roman"/>
                <a:cs typeface="Times New Roman"/>
              </a:rPr>
              <a:t>of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the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stack.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800" spc="59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590" dirty="0">
                <a:latin typeface="Times New Roman"/>
                <a:cs typeface="Times New Roman"/>
              </a:rPr>
              <a:t>pop(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): It removes </a:t>
            </a:r>
            <a:r>
              <a:rPr sz="2800" dirty="0">
                <a:latin typeface="Times New Roman"/>
                <a:cs typeface="Times New Roman"/>
              </a:rPr>
              <a:t>the top </a:t>
            </a:r>
            <a:r>
              <a:rPr sz="2800" spc="-5" dirty="0">
                <a:latin typeface="Times New Roman"/>
                <a:cs typeface="Times New Roman"/>
              </a:rPr>
              <a:t>item from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stack.</a:t>
            </a:r>
            <a:endParaRPr sz="2800">
              <a:latin typeface="Times New Roman"/>
              <a:cs typeface="Times New Roman"/>
            </a:endParaRPr>
          </a:p>
          <a:p>
            <a:pPr marL="297180" marR="796290" indent="-284480">
              <a:lnSpc>
                <a:spcPts val="3310"/>
              </a:lnSpc>
              <a:spcBef>
                <a:spcPts val="775"/>
              </a:spcBef>
            </a:pPr>
            <a:r>
              <a:rPr sz="2800" spc="49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490" dirty="0">
                <a:latin typeface="Times New Roman"/>
                <a:cs typeface="Times New Roman"/>
              </a:rPr>
              <a:t>peek( </a:t>
            </a:r>
            <a:r>
              <a:rPr sz="2800" spc="-5" dirty="0">
                <a:latin typeface="Times New Roman"/>
                <a:cs typeface="Times New Roman"/>
              </a:rPr>
              <a:t>): It returns </a:t>
            </a:r>
            <a:r>
              <a:rPr sz="2800" dirty="0">
                <a:latin typeface="Times New Roman"/>
                <a:cs typeface="Times New Roman"/>
              </a:rPr>
              <a:t>the top </a:t>
            </a:r>
            <a:r>
              <a:rPr sz="2800" spc="-5" dirty="0">
                <a:latin typeface="Times New Roman"/>
                <a:cs typeface="Times New Roman"/>
              </a:rPr>
              <a:t>item from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80" dirty="0">
                <a:latin typeface="Times New Roman"/>
                <a:cs typeface="Times New Roman"/>
              </a:rPr>
              <a:t> </a:t>
            </a:r>
            <a:r>
              <a:rPr sz="2800" spc="-550" dirty="0">
                <a:latin typeface="Times New Roman"/>
                <a:cs typeface="Times New Roman"/>
              </a:rPr>
              <a:t>stack  </a:t>
            </a:r>
            <a:r>
              <a:rPr sz="2800" spc="-95" dirty="0">
                <a:latin typeface="Times New Roman"/>
                <a:cs typeface="Times New Roman"/>
              </a:rPr>
              <a:t>but </a:t>
            </a:r>
            <a:r>
              <a:rPr sz="2800" dirty="0">
                <a:latin typeface="Times New Roman"/>
                <a:cs typeface="Times New Roman"/>
              </a:rPr>
              <a:t>does not </a:t>
            </a:r>
            <a:r>
              <a:rPr sz="2800" spc="-5" dirty="0">
                <a:latin typeface="Times New Roman"/>
                <a:cs typeface="Times New Roman"/>
              </a:rPr>
              <a:t>remove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800" spc="31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315" dirty="0">
                <a:latin typeface="Times New Roman"/>
                <a:cs typeface="Times New Roman"/>
              </a:rPr>
              <a:t>isEmpty( </a:t>
            </a:r>
            <a:r>
              <a:rPr sz="2800" spc="-5" dirty="0">
                <a:latin typeface="Times New Roman"/>
                <a:cs typeface="Times New Roman"/>
              </a:rPr>
              <a:t>): It tests whether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stack is</a:t>
            </a:r>
            <a:r>
              <a:rPr sz="2800" spc="-30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empty.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800" spc="484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484" dirty="0">
                <a:latin typeface="Times New Roman"/>
                <a:cs typeface="Times New Roman"/>
              </a:rPr>
              <a:t>size( </a:t>
            </a:r>
            <a:r>
              <a:rPr sz="2800" spc="-5" dirty="0">
                <a:latin typeface="Times New Roman"/>
                <a:cs typeface="Times New Roman"/>
              </a:rPr>
              <a:t>): It returns the </a:t>
            </a:r>
            <a:r>
              <a:rPr sz="2800" dirty="0">
                <a:latin typeface="Times New Roman"/>
                <a:cs typeface="Times New Roman"/>
              </a:rPr>
              <a:t>number of </a:t>
            </a:r>
            <a:r>
              <a:rPr sz="2800" spc="-5" dirty="0">
                <a:latin typeface="Times New Roman"/>
                <a:cs typeface="Times New Roman"/>
              </a:rPr>
              <a:t>items </a:t>
            </a:r>
            <a:r>
              <a:rPr sz="2800" dirty="0">
                <a:latin typeface="Times New Roman"/>
                <a:cs typeface="Times New Roman"/>
              </a:rPr>
              <a:t>on the</a:t>
            </a:r>
            <a:r>
              <a:rPr sz="2800" spc="-459" dirty="0">
                <a:latin typeface="Times New Roman"/>
                <a:cs typeface="Times New Roman"/>
              </a:rPr>
              <a:t> </a:t>
            </a:r>
            <a:r>
              <a:rPr sz="2800" spc="-440" dirty="0">
                <a:latin typeface="Times New Roman"/>
                <a:cs typeface="Times New Roman"/>
              </a:rPr>
              <a:t>stack.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2539" y="329565"/>
            <a:ext cx="4499610" cy="1223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9710" y="284479"/>
            <a:ext cx="406209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5" dirty="0">
                <a:latin typeface="Trebuchet MS"/>
                <a:cs typeface="Trebuchet MS"/>
              </a:rPr>
              <a:t>Stack</a:t>
            </a:r>
            <a:r>
              <a:rPr sz="4300" b="0" spc="-80" dirty="0">
                <a:latin typeface="Trebuchet MS"/>
                <a:cs typeface="Trebuchet MS"/>
              </a:rPr>
              <a:t> </a:t>
            </a:r>
            <a:r>
              <a:rPr sz="4300" b="0" spc="-5" dirty="0">
                <a:latin typeface="Trebuchet MS"/>
                <a:cs typeface="Trebuchet MS"/>
              </a:rPr>
              <a:t>Conditions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9825" y="1632585"/>
            <a:ext cx="7871459" cy="4719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55"/>
              </a:spcBef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670" y="626072"/>
            <a:ext cx="3800478" cy="62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49069" y="334962"/>
            <a:ext cx="6866255" cy="219773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280"/>
              </a:spcBef>
            </a:pPr>
            <a:r>
              <a:rPr sz="4300" b="0" spc="-5" dirty="0">
                <a:latin typeface="Trebuchet MS"/>
                <a:cs typeface="Trebuchet MS"/>
              </a:rPr>
              <a:t>PUSH</a:t>
            </a:r>
            <a:r>
              <a:rPr sz="4300" b="0" spc="-15" dirty="0">
                <a:latin typeface="Trebuchet MS"/>
                <a:cs typeface="Trebuchet MS"/>
              </a:rPr>
              <a:t> </a:t>
            </a:r>
            <a:r>
              <a:rPr sz="4300" b="0" spc="-10" dirty="0">
                <a:latin typeface="Trebuchet MS"/>
                <a:cs typeface="Trebuchet MS"/>
              </a:rPr>
              <a:t>Operation</a:t>
            </a:r>
            <a:endParaRPr sz="4300">
              <a:latin typeface="Trebuchet MS"/>
              <a:cs typeface="Trebuchet MS"/>
            </a:endParaRPr>
          </a:p>
          <a:p>
            <a:pPr marL="295910" marR="5080" indent="-283210" algn="just">
              <a:lnSpc>
                <a:spcPct val="98700"/>
              </a:lnSpc>
              <a:spcBef>
                <a:spcPts val="815"/>
              </a:spcBef>
            </a:pPr>
            <a:r>
              <a:rPr sz="2200" b="0" spc="214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200" b="0" spc="7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800" b="0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2800" b="0" i="1" spc="-15" dirty="0">
                <a:solidFill>
                  <a:srgbClr val="000000"/>
                </a:solidFill>
                <a:latin typeface="Times New Roman"/>
                <a:cs typeface="Times New Roman"/>
              </a:rPr>
              <a:t>process </a:t>
            </a:r>
            <a:r>
              <a:rPr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of </a:t>
            </a:r>
            <a:r>
              <a:rPr sz="2800" b="0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adding </a:t>
            </a:r>
            <a:r>
              <a:rPr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one </a:t>
            </a:r>
            <a:r>
              <a:rPr sz="2800" b="0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element </a:t>
            </a:r>
            <a:r>
              <a:rPr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or </a:t>
            </a:r>
            <a:r>
              <a:rPr sz="2800" b="0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item </a:t>
            </a:r>
            <a:r>
              <a:rPr sz="2800" b="0" i="1" spc="-750" dirty="0">
                <a:solidFill>
                  <a:srgbClr val="000000"/>
                </a:solidFill>
                <a:latin typeface="Times New Roman"/>
                <a:cs typeface="Times New Roman"/>
              </a:rPr>
              <a:t>to </a:t>
            </a:r>
            <a:r>
              <a:rPr sz="2800" b="0" i="1" spc="-6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i="1" spc="-95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2800" b="0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stack is </a:t>
            </a:r>
            <a:r>
              <a:rPr sz="2800" b="0" i="1" spc="-25" dirty="0">
                <a:solidFill>
                  <a:srgbClr val="000000"/>
                </a:solidFill>
                <a:latin typeface="Times New Roman"/>
                <a:cs typeface="Times New Roman"/>
              </a:rPr>
              <a:t>represented </a:t>
            </a:r>
            <a:r>
              <a:rPr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by an operation</a:t>
            </a:r>
            <a:r>
              <a:rPr sz="2800" b="0" i="1" spc="-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called  </a:t>
            </a:r>
            <a:r>
              <a:rPr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as the </a:t>
            </a:r>
            <a:r>
              <a:rPr sz="2800" b="0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PUSH </a:t>
            </a:r>
            <a:r>
              <a:rPr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operation.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42745" y="2916554"/>
            <a:ext cx="6734175" cy="35090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55"/>
              </a:spcBef>
            </a:pPr>
            <a:r>
              <a:rPr dirty="0"/>
              <a:t>40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719" y="446036"/>
            <a:ext cx="3910627" cy="619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306070"/>
            <a:ext cx="409638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5" dirty="0">
                <a:latin typeface="Trebuchet MS"/>
                <a:cs typeface="Trebuchet MS"/>
              </a:rPr>
              <a:t>PUSH</a:t>
            </a:r>
            <a:r>
              <a:rPr sz="4300" b="0" spc="-60" dirty="0">
                <a:latin typeface="Trebuchet MS"/>
                <a:cs typeface="Trebuchet MS"/>
              </a:rPr>
              <a:t> </a:t>
            </a:r>
            <a:r>
              <a:rPr sz="4300" b="0" spc="-10" dirty="0">
                <a:latin typeface="Trebuchet MS"/>
                <a:cs typeface="Trebuchet MS"/>
              </a:rPr>
              <a:t>Operation: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55"/>
              </a:spcBef>
            </a:pPr>
            <a:r>
              <a:rPr dirty="0"/>
              <a:t>41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33169" y="1018540"/>
            <a:ext cx="7576820" cy="5237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7180" marR="5080" indent="-283210">
              <a:lnSpc>
                <a:spcPts val="2840"/>
              </a:lnSpc>
              <a:spcBef>
                <a:spcPts val="225"/>
              </a:spcBef>
            </a:pPr>
            <a:r>
              <a:rPr sz="1600" b="1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1" spc="29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The process </a:t>
            </a:r>
            <a:r>
              <a:rPr sz="2400" b="1" i="1" dirty="0">
                <a:latin typeface="Times New Roman"/>
                <a:cs typeface="Times New Roman"/>
              </a:rPr>
              <a:t>of </a:t>
            </a:r>
            <a:r>
              <a:rPr sz="2400" b="1" i="1" spc="-5" dirty="0">
                <a:latin typeface="Times New Roman"/>
                <a:cs typeface="Times New Roman"/>
              </a:rPr>
              <a:t>adding one element </a:t>
            </a:r>
            <a:r>
              <a:rPr sz="2400" b="1" i="1" dirty="0">
                <a:latin typeface="Times New Roman"/>
                <a:cs typeface="Times New Roman"/>
              </a:rPr>
              <a:t>or </a:t>
            </a:r>
            <a:r>
              <a:rPr sz="2400" b="1" i="1" spc="-5" dirty="0">
                <a:latin typeface="Times New Roman"/>
                <a:cs typeface="Times New Roman"/>
              </a:rPr>
              <a:t>item </a:t>
            </a:r>
            <a:r>
              <a:rPr sz="2400" b="1" i="1" dirty="0">
                <a:latin typeface="Times New Roman"/>
                <a:cs typeface="Times New Roman"/>
              </a:rPr>
              <a:t>to </a:t>
            </a:r>
            <a:r>
              <a:rPr sz="2400" b="1" i="1" spc="-5" dirty="0">
                <a:latin typeface="Times New Roman"/>
                <a:cs typeface="Times New Roman"/>
              </a:rPr>
              <a:t>the stack </a:t>
            </a:r>
            <a:r>
              <a:rPr sz="2400" b="1" i="1" spc="-100" dirty="0">
                <a:latin typeface="Times New Roman"/>
                <a:cs typeface="Times New Roman"/>
              </a:rPr>
              <a:t>is  </a:t>
            </a:r>
            <a:r>
              <a:rPr sz="2400" b="1" i="1" spc="-5" dirty="0">
                <a:latin typeface="Times New Roman"/>
                <a:cs typeface="Times New Roman"/>
              </a:rPr>
              <a:t>represented by </a:t>
            </a:r>
            <a:r>
              <a:rPr sz="2400" b="1" i="1" dirty="0">
                <a:latin typeface="Times New Roman"/>
                <a:cs typeface="Times New Roman"/>
              </a:rPr>
              <a:t>an </a:t>
            </a:r>
            <a:r>
              <a:rPr sz="2400" b="1" i="1" spc="-5" dirty="0">
                <a:latin typeface="Times New Roman"/>
                <a:cs typeface="Times New Roman"/>
              </a:rPr>
              <a:t>operation called </a:t>
            </a:r>
            <a:r>
              <a:rPr sz="2400" b="1" i="1" dirty="0">
                <a:latin typeface="Times New Roman"/>
                <a:cs typeface="Times New Roman"/>
              </a:rPr>
              <a:t>as </a:t>
            </a:r>
            <a:r>
              <a:rPr sz="2400" b="1" i="1" spc="-5" dirty="0">
                <a:latin typeface="Times New Roman"/>
                <a:cs typeface="Times New Roman"/>
              </a:rPr>
              <a:t>the PUSH</a:t>
            </a:r>
            <a:r>
              <a:rPr sz="2400" b="1" i="1" spc="60" dirty="0">
                <a:latin typeface="Times New Roman"/>
                <a:cs typeface="Times New Roman"/>
              </a:rPr>
              <a:t> </a:t>
            </a:r>
            <a:r>
              <a:rPr sz="2200" b="1" i="1" spc="-5" dirty="0">
                <a:latin typeface="Times New Roman"/>
                <a:cs typeface="Times New Roman"/>
              </a:rPr>
              <a:t>operation.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00" b="1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b="1" spc="34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new </a:t>
            </a:r>
            <a:r>
              <a:rPr sz="2000" spc="-5" dirty="0">
                <a:latin typeface="Times New Roman"/>
                <a:cs typeface="Times New Roman"/>
              </a:rPr>
              <a:t>element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added </a:t>
            </a:r>
            <a:r>
              <a:rPr sz="2000" dirty="0">
                <a:latin typeface="Times New Roman"/>
                <a:cs typeface="Times New Roman"/>
              </a:rPr>
              <a:t>at </a:t>
            </a:r>
            <a:r>
              <a:rPr sz="2000" spc="-5" dirty="0">
                <a:latin typeface="Times New Roman"/>
                <a:cs typeface="Times New Roman"/>
              </a:rPr>
              <a:t>the topmost position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stack.</a:t>
            </a:r>
            <a:endParaRPr sz="20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600"/>
              </a:spcBef>
            </a:pPr>
            <a:r>
              <a:rPr sz="2000" b="1" spc="-5" dirty="0">
                <a:latin typeface="Times New Roman"/>
                <a:cs typeface="Times New Roman"/>
              </a:rPr>
              <a:t>ALGORITHM:</a:t>
            </a:r>
            <a:endParaRPr sz="20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latin typeface="Times New Roman"/>
                <a:cs typeface="Times New Roman"/>
              </a:rPr>
              <a:t>PUSH (STACK, TOP, SIZE,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ITEM)</a:t>
            </a:r>
            <a:endParaRPr sz="2000">
              <a:latin typeface="Times New Roman"/>
              <a:cs typeface="Times New Roman"/>
            </a:endParaRPr>
          </a:p>
          <a:p>
            <a:pPr marL="297180" marR="170815" indent="-283210">
              <a:lnSpc>
                <a:spcPts val="2360"/>
              </a:lnSpc>
              <a:spcBef>
                <a:spcPts val="720"/>
              </a:spcBef>
            </a:pPr>
            <a:r>
              <a:rPr sz="2000" spc="-40" dirty="0">
                <a:latin typeface="Times New Roman"/>
                <a:cs typeface="Times New Roman"/>
              </a:rPr>
              <a:t>STACK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the array </a:t>
            </a:r>
            <a:r>
              <a:rPr sz="2000" spc="-15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5" dirty="0">
                <a:latin typeface="Times New Roman"/>
                <a:cs typeface="Times New Roman"/>
              </a:rPr>
              <a:t>elements. TOP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the pointer to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top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 element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25" dirty="0">
                <a:latin typeface="Times New Roman"/>
                <a:cs typeface="Times New Roman"/>
              </a:rPr>
              <a:t>array. </a:t>
            </a:r>
            <a:r>
              <a:rPr sz="2000" spc="-5" dirty="0">
                <a:latin typeface="Times New Roman"/>
                <a:cs typeface="Times New Roman"/>
              </a:rPr>
              <a:t>ITEM to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inserted.</a:t>
            </a:r>
            <a:endParaRPr sz="20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520"/>
              </a:spcBef>
              <a:tabLst>
                <a:tab pos="3589654" algn="l"/>
              </a:tabLst>
            </a:pPr>
            <a:r>
              <a:rPr sz="2000" spc="-5" dirty="0">
                <a:latin typeface="Times New Roman"/>
                <a:cs typeface="Times New Roman"/>
              </a:rPr>
              <a:t>Step </a:t>
            </a:r>
            <a:r>
              <a:rPr sz="2000" dirty="0">
                <a:latin typeface="Times New Roman"/>
                <a:cs typeface="Times New Roman"/>
              </a:rPr>
              <a:t>1: </a:t>
            </a:r>
            <a:r>
              <a:rPr sz="2000" spc="-5" dirty="0">
                <a:latin typeface="Times New Roman"/>
                <a:cs typeface="Times New Roman"/>
              </a:rPr>
              <a:t>if TOP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	</a:t>
            </a:r>
            <a:r>
              <a:rPr sz="2000" spc="-5" dirty="0">
                <a:latin typeface="Times New Roman"/>
                <a:cs typeface="Times New Roman"/>
              </a:rPr>
              <a:t>[Check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Overflow]</a:t>
            </a:r>
            <a:endParaRPr sz="2000">
              <a:latin typeface="Times New Roman"/>
              <a:cs typeface="Times New Roman"/>
            </a:endParaRPr>
          </a:p>
          <a:p>
            <a:pPr marL="1761489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latin typeface="Times New Roman"/>
                <a:cs typeface="Times New Roman"/>
              </a:rPr>
              <a:t>PRINT </a:t>
            </a:r>
            <a:r>
              <a:rPr sz="2000" dirty="0">
                <a:latin typeface="Times New Roman"/>
                <a:cs typeface="Times New Roman"/>
              </a:rPr>
              <a:t>“ </a:t>
            </a:r>
            <a:r>
              <a:rPr sz="2000" spc="-5" dirty="0">
                <a:latin typeface="Times New Roman"/>
                <a:cs typeface="Times New Roman"/>
              </a:rPr>
              <a:t>STACK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Full 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Overflow”</a:t>
            </a:r>
            <a:endParaRPr sz="2000">
              <a:latin typeface="Times New Roman"/>
              <a:cs typeface="Times New Roman"/>
            </a:endParaRPr>
          </a:p>
          <a:p>
            <a:pPr marL="1761489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latin typeface="Times New Roman"/>
                <a:cs typeface="Times New Roman"/>
              </a:rPr>
              <a:t>Exit</a:t>
            </a:r>
            <a:endParaRPr sz="2000">
              <a:latin typeface="Times New Roman"/>
              <a:cs typeface="Times New Roman"/>
            </a:endParaRPr>
          </a:p>
          <a:p>
            <a:pPr marL="845819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latin typeface="Times New Roman"/>
                <a:cs typeface="Times New Roman"/>
              </a:rPr>
              <a:t>[End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if]</a:t>
            </a:r>
            <a:endParaRPr sz="2000">
              <a:latin typeface="Times New Roman"/>
              <a:cs typeface="Times New Roman"/>
            </a:endParaRPr>
          </a:p>
          <a:p>
            <a:pPr marL="13970" marR="2404745">
              <a:lnSpc>
                <a:spcPct val="124600"/>
              </a:lnSpc>
              <a:spcBef>
                <a:spcPts val="10"/>
              </a:spcBef>
              <a:tabLst>
                <a:tab pos="3589654" algn="l"/>
                <a:tab pos="4126865" algn="l"/>
              </a:tabLst>
            </a:pPr>
            <a:r>
              <a:rPr sz="2000" spc="-5" dirty="0">
                <a:latin typeface="Times New Roman"/>
                <a:cs typeface="Times New Roman"/>
              </a:rPr>
              <a:t>Step </a:t>
            </a:r>
            <a:r>
              <a:rPr sz="2000" dirty="0">
                <a:latin typeface="Times New Roman"/>
                <a:cs typeface="Times New Roman"/>
              </a:rPr>
              <a:t>2: </a:t>
            </a:r>
            <a:r>
              <a:rPr sz="2000" spc="-5" dirty="0">
                <a:latin typeface="Times New Roman"/>
                <a:cs typeface="Times New Roman"/>
              </a:rPr>
              <a:t>TOP </a:t>
            </a:r>
            <a:r>
              <a:rPr sz="2000" dirty="0">
                <a:latin typeface="Times New Roman"/>
                <a:cs typeface="Times New Roman"/>
              </a:rPr>
              <a:t>= </a:t>
            </a:r>
            <a:r>
              <a:rPr sz="2000" spc="-5" dirty="0">
                <a:latin typeface="Times New Roman"/>
                <a:cs typeface="Times New Roman"/>
              </a:rPr>
              <a:t>TOP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+ 1	</a:t>
            </a:r>
            <a:r>
              <a:rPr sz="2000" spc="-5" dirty="0">
                <a:latin typeface="Times New Roman"/>
                <a:cs typeface="Times New Roman"/>
              </a:rPr>
              <a:t>[Increment the  </a:t>
            </a:r>
            <a:r>
              <a:rPr sz="2000" spc="-20" dirty="0">
                <a:latin typeface="Times New Roman"/>
                <a:cs typeface="Times New Roman"/>
              </a:rPr>
              <a:t>TOP] </a:t>
            </a:r>
            <a:r>
              <a:rPr sz="2000" spc="-5" dirty="0">
                <a:latin typeface="Times New Roman"/>
                <a:cs typeface="Times New Roman"/>
              </a:rPr>
              <a:t>Step 3: </a:t>
            </a:r>
            <a:r>
              <a:rPr sz="2000" spc="-25" dirty="0">
                <a:latin typeface="Times New Roman"/>
                <a:cs typeface="Times New Roman"/>
              </a:rPr>
              <a:t>STACK[TOP]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ITEM	[Insert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 </a:t>
            </a:r>
            <a:r>
              <a:rPr sz="2000" spc="-5" dirty="0">
                <a:latin typeface="Times New Roman"/>
                <a:cs typeface="Times New Roman"/>
              </a:rPr>
              <a:t>ITEM] Step 4: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Return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21" y="626707"/>
            <a:ext cx="3985926" cy="62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485140"/>
            <a:ext cx="4097654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145" dirty="0">
                <a:latin typeface="Arial"/>
                <a:cs typeface="Arial"/>
              </a:rPr>
              <a:t>POP</a:t>
            </a:r>
            <a:r>
              <a:rPr sz="4300" spc="-15" dirty="0">
                <a:latin typeface="Arial"/>
                <a:cs typeface="Arial"/>
              </a:rPr>
              <a:t> </a:t>
            </a:r>
            <a:r>
              <a:rPr sz="4300" spc="105" dirty="0">
                <a:latin typeface="Arial"/>
                <a:cs typeface="Arial"/>
              </a:rPr>
              <a:t>Operation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3010" y="1236979"/>
            <a:ext cx="7183120" cy="2141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  <a:spcBef>
                <a:spcPts val="14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process of </a:t>
            </a:r>
            <a:r>
              <a:rPr sz="2800" b="1" i="1" spc="-5" dirty="0">
                <a:latin typeface="Times New Roman"/>
                <a:cs typeface="Times New Roman"/>
              </a:rPr>
              <a:t>deleting </a:t>
            </a:r>
            <a:r>
              <a:rPr sz="2800" b="1" i="1" dirty="0">
                <a:latin typeface="Times New Roman"/>
                <a:cs typeface="Times New Roman"/>
              </a:rPr>
              <a:t>one </a:t>
            </a:r>
            <a:r>
              <a:rPr sz="2800" b="1" i="1" spc="-5" dirty="0">
                <a:latin typeface="Times New Roman"/>
                <a:cs typeface="Times New Roman"/>
              </a:rPr>
              <a:t>element </a:t>
            </a:r>
            <a:r>
              <a:rPr sz="2800" b="1" i="1" dirty="0">
                <a:latin typeface="Times New Roman"/>
                <a:cs typeface="Times New Roman"/>
              </a:rPr>
              <a:t>or </a:t>
            </a:r>
            <a:r>
              <a:rPr sz="2800" b="1" i="1" spc="-5" dirty="0">
                <a:latin typeface="Times New Roman"/>
                <a:cs typeface="Times New Roman"/>
              </a:rPr>
              <a:t>item  from the stack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represented </a:t>
            </a:r>
            <a:r>
              <a:rPr sz="2800" b="1" i="1" dirty="0">
                <a:latin typeface="Times New Roman"/>
                <a:cs typeface="Times New Roman"/>
              </a:rPr>
              <a:t>by an operation  </a:t>
            </a:r>
            <a:r>
              <a:rPr sz="2800" b="1" i="1" spc="-5" dirty="0">
                <a:latin typeface="Times New Roman"/>
                <a:cs typeface="Times New Roman"/>
              </a:rPr>
              <a:t>called </a:t>
            </a:r>
            <a:r>
              <a:rPr sz="2800" b="1" i="1" dirty="0">
                <a:latin typeface="Times New Roman"/>
                <a:cs typeface="Times New Roman"/>
              </a:rPr>
              <a:t>as </a:t>
            </a:r>
            <a:r>
              <a:rPr sz="2800" b="1" i="1" spc="-5" dirty="0">
                <a:latin typeface="Times New Roman"/>
                <a:cs typeface="Times New Roman"/>
              </a:rPr>
              <a:t>the POP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operation.</a:t>
            </a:r>
            <a:endParaRPr sz="2800">
              <a:latin typeface="Times New Roman"/>
              <a:cs typeface="Times New Roman"/>
            </a:endParaRPr>
          </a:p>
          <a:p>
            <a:pPr marL="12700" marR="165735" algn="just">
              <a:lnSpc>
                <a:spcPts val="3320"/>
              </a:lnSpc>
              <a:spcBef>
                <a:spcPts val="135"/>
              </a:spcBef>
            </a:pPr>
            <a:r>
              <a:rPr sz="2800" spc="-5" dirty="0">
                <a:latin typeface="Times New Roman"/>
                <a:cs typeface="Times New Roman"/>
              </a:rPr>
              <a:t>When elements are removed continuously from 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stack, </a:t>
            </a:r>
            <a:r>
              <a:rPr sz="2800" dirty="0">
                <a:latin typeface="Times New Roman"/>
                <a:cs typeface="Times New Roman"/>
              </a:rPr>
              <a:t>it </a:t>
            </a:r>
            <a:r>
              <a:rPr sz="2800" spc="-5" dirty="0">
                <a:latin typeface="Times New Roman"/>
                <a:cs typeface="Times New Roman"/>
              </a:rPr>
              <a:t>shrinks at same end </a:t>
            </a:r>
            <a:r>
              <a:rPr sz="2800" dirty="0">
                <a:latin typeface="Times New Roman"/>
                <a:cs typeface="Times New Roman"/>
              </a:rPr>
              <a:t>i.e.,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top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15514" y="3477259"/>
            <a:ext cx="5861050" cy="265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55"/>
              </a:spcBef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21" y="619722"/>
            <a:ext cx="3985926" cy="62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478790"/>
            <a:ext cx="4097654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145" dirty="0">
                <a:latin typeface="Arial"/>
                <a:cs typeface="Arial"/>
              </a:rPr>
              <a:t>POP</a:t>
            </a:r>
            <a:r>
              <a:rPr sz="4300" spc="-15" dirty="0">
                <a:latin typeface="Arial"/>
                <a:cs typeface="Arial"/>
              </a:rPr>
              <a:t> </a:t>
            </a:r>
            <a:r>
              <a:rPr sz="4300" spc="105" dirty="0">
                <a:latin typeface="Arial"/>
                <a:cs typeface="Arial"/>
              </a:rPr>
              <a:t>Operation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5560" y="1233170"/>
            <a:ext cx="7440930" cy="40741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7180" marR="93980" indent="-284480">
              <a:lnSpc>
                <a:spcPts val="2840"/>
              </a:lnSpc>
              <a:spcBef>
                <a:spcPts val="225"/>
              </a:spcBef>
            </a:pPr>
            <a:r>
              <a:rPr sz="2400" b="1" i="1" spc="-5" dirty="0">
                <a:latin typeface="Times New Roman"/>
                <a:cs typeface="Times New Roman"/>
              </a:rPr>
              <a:t>The process </a:t>
            </a:r>
            <a:r>
              <a:rPr sz="2400" b="1" i="1" dirty="0">
                <a:latin typeface="Times New Roman"/>
                <a:cs typeface="Times New Roman"/>
              </a:rPr>
              <a:t>of </a:t>
            </a:r>
            <a:r>
              <a:rPr sz="2400" b="1" i="1" spc="-5" dirty="0">
                <a:latin typeface="Times New Roman"/>
                <a:cs typeface="Times New Roman"/>
              </a:rPr>
              <a:t>deleting one element </a:t>
            </a:r>
            <a:r>
              <a:rPr sz="2400" b="1" i="1" dirty="0">
                <a:latin typeface="Times New Roman"/>
                <a:cs typeface="Times New Roman"/>
              </a:rPr>
              <a:t>or </a:t>
            </a:r>
            <a:r>
              <a:rPr sz="2400" b="1" i="1" spc="-5" dirty="0">
                <a:latin typeface="Times New Roman"/>
                <a:cs typeface="Times New Roman"/>
              </a:rPr>
              <a:t>item from the stack  </a:t>
            </a:r>
            <a:r>
              <a:rPr sz="2400" b="1" i="1" dirty="0">
                <a:latin typeface="Times New Roman"/>
                <a:cs typeface="Times New Roman"/>
              </a:rPr>
              <a:t>is </a:t>
            </a:r>
            <a:r>
              <a:rPr sz="2400" b="1" i="1" spc="-5" dirty="0">
                <a:latin typeface="Times New Roman"/>
                <a:cs typeface="Times New Roman"/>
              </a:rPr>
              <a:t>represented </a:t>
            </a:r>
            <a:r>
              <a:rPr sz="2400" b="1" i="1" dirty="0">
                <a:latin typeface="Times New Roman"/>
                <a:cs typeface="Times New Roman"/>
              </a:rPr>
              <a:t>by an </a:t>
            </a:r>
            <a:r>
              <a:rPr sz="2400" b="1" i="1" spc="-5" dirty="0">
                <a:latin typeface="Times New Roman"/>
                <a:cs typeface="Times New Roman"/>
              </a:rPr>
              <a:t>operation called </a:t>
            </a:r>
            <a:r>
              <a:rPr sz="2400" b="1" i="1" dirty="0">
                <a:latin typeface="Times New Roman"/>
                <a:cs typeface="Times New Roman"/>
              </a:rPr>
              <a:t>as </a:t>
            </a:r>
            <a:r>
              <a:rPr sz="2400" b="1" i="1" spc="-5" dirty="0">
                <a:latin typeface="Times New Roman"/>
                <a:cs typeface="Times New Roman"/>
              </a:rPr>
              <a:t>the POP  operation.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000" b="1" spc="-5" dirty="0">
                <a:latin typeface="Times New Roman"/>
                <a:cs typeface="Times New Roman"/>
              </a:rPr>
              <a:t>ALGORITHM</a:t>
            </a:r>
            <a:r>
              <a:rPr sz="2000" spc="-5" dirty="0">
                <a:latin typeface="Times New Roman"/>
                <a:cs typeface="Times New Roman"/>
              </a:rPr>
              <a:t>: POP (STACK, TOP,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ITEM)</a:t>
            </a:r>
            <a:endParaRPr sz="2000">
              <a:latin typeface="Times New Roman"/>
              <a:cs typeface="Times New Roman"/>
            </a:endParaRPr>
          </a:p>
          <a:p>
            <a:pPr marL="297180" marR="5080" indent="-284480">
              <a:lnSpc>
                <a:spcPts val="2360"/>
              </a:lnSpc>
              <a:spcBef>
                <a:spcPts val="720"/>
              </a:spcBef>
            </a:pPr>
            <a:r>
              <a:rPr sz="2000" spc="-5" dirty="0">
                <a:latin typeface="Times New Roman"/>
                <a:cs typeface="Times New Roman"/>
              </a:rPr>
              <a:t>STACK is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array with 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5" dirty="0">
                <a:latin typeface="Times New Roman"/>
                <a:cs typeface="Times New Roman"/>
              </a:rPr>
              <a:t>elements. TOP </a:t>
            </a:r>
            <a:r>
              <a:rPr sz="2000" dirty="0">
                <a:latin typeface="Times New Roman"/>
                <a:cs typeface="Times New Roman"/>
              </a:rPr>
              <a:t>is the </a:t>
            </a:r>
            <a:r>
              <a:rPr sz="2000" spc="-5" dirty="0">
                <a:latin typeface="Times New Roman"/>
                <a:cs typeface="Times New Roman"/>
              </a:rPr>
              <a:t>pointer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top </a:t>
            </a:r>
            <a:r>
              <a:rPr sz="2000" spc="-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the  </a:t>
            </a:r>
            <a:r>
              <a:rPr sz="2000" spc="-5" dirty="0">
                <a:latin typeface="Times New Roman"/>
                <a:cs typeface="Times New Roman"/>
              </a:rPr>
              <a:t>element of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array. ITEM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be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inserted.</a:t>
            </a:r>
            <a:endParaRPr sz="2000">
              <a:latin typeface="Times New Roman"/>
              <a:cs typeface="Times New Roman"/>
            </a:endParaRPr>
          </a:p>
          <a:p>
            <a:pPr marL="1290320" marR="1863089" indent="-1277620">
              <a:lnSpc>
                <a:spcPts val="2990"/>
              </a:lnSpc>
              <a:spcBef>
                <a:spcPts val="125"/>
              </a:spcBef>
              <a:tabLst>
                <a:tab pos="3588385" algn="l"/>
              </a:tabLst>
            </a:pPr>
            <a:r>
              <a:rPr sz="2000" spc="-5" dirty="0">
                <a:latin typeface="Times New Roman"/>
                <a:cs typeface="Times New Roman"/>
              </a:rPr>
              <a:t>Step </a:t>
            </a:r>
            <a:r>
              <a:rPr sz="2000" dirty="0">
                <a:latin typeface="Times New Roman"/>
                <a:cs typeface="Times New Roman"/>
              </a:rPr>
              <a:t>1: </a:t>
            </a:r>
            <a:r>
              <a:rPr sz="2000" spc="-5" dirty="0">
                <a:latin typeface="Times New Roman"/>
                <a:cs typeface="Times New Roman"/>
              </a:rPr>
              <a:t>if TOP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then	[Check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Underflow]  PRINT </a:t>
            </a:r>
            <a:r>
              <a:rPr sz="2000" dirty="0">
                <a:latin typeface="Times New Roman"/>
                <a:cs typeface="Times New Roman"/>
              </a:rPr>
              <a:t>“ </a:t>
            </a:r>
            <a:r>
              <a:rPr sz="2000" spc="-40" dirty="0">
                <a:latin typeface="Times New Roman"/>
                <a:cs typeface="Times New Roman"/>
              </a:rPr>
              <a:t>STACK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Empty </a:t>
            </a:r>
            <a:r>
              <a:rPr sz="2000" dirty="0">
                <a:latin typeface="Times New Roman"/>
                <a:cs typeface="Times New Roman"/>
              </a:rPr>
              <a:t>or  </a:t>
            </a:r>
            <a:r>
              <a:rPr sz="2000" spc="-5" dirty="0">
                <a:latin typeface="Times New Roman"/>
                <a:cs typeface="Times New Roman"/>
              </a:rPr>
              <a:t>Underflow”</a:t>
            </a:r>
            <a:endParaRPr sz="2000">
              <a:latin typeface="Times New Roman"/>
              <a:cs typeface="Times New Roman"/>
            </a:endParaRPr>
          </a:p>
          <a:p>
            <a:pPr marL="845819" marR="5719445" indent="444500">
              <a:lnSpc>
                <a:spcPts val="2990"/>
              </a:lnSpc>
              <a:spcBef>
                <a:spcPts val="20"/>
              </a:spcBef>
            </a:pPr>
            <a:r>
              <a:rPr sz="2000" spc="-5" dirty="0">
                <a:latin typeface="Times New Roman"/>
                <a:cs typeface="Times New Roman"/>
              </a:rPr>
              <a:t>Ex</a:t>
            </a:r>
            <a:r>
              <a:rPr sz="2000" dirty="0">
                <a:latin typeface="Times New Roman"/>
                <a:cs typeface="Times New Roman"/>
              </a:rPr>
              <a:t>it  </a:t>
            </a:r>
            <a:r>
              <a:rPr sz="2000" spc="-5" dirty="0">
                <a:latin typeface="Times New Roman"/>
                <a:cs typeface="Times New Roman"/>
              </a:rPr>
              <a:t>[End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if]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1879" y="5284470"/>
            <a:ext cx="2223135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6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[copy </a:t>
            </a:r>
            <a:r>
              <a:rPr sz="2000" spc="-5" dirty="0">
                <a:latin typeface="Times New Roman"/>
                <a:cs typeface="Times New Roman"/>
              </a:rPr>
              <a:t>the TOP  [Decrement the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TOP]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5560" y="5284470"/>
            <a:ext cx="3343910" cy="11645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spc="-5" dirty="0">
                <a:latin typeface="Times New Roman"/>
                <a:cs typeface="Times New Roman"/>
              </a:rPr>
              <a:t>Step 2: ITEM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STACK[TOP]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24600"/>
              </a:lnSpc>
            </a:pPr>
            <a:r>
              <a:rPr sz="2000" spc="-25" dirty="0">
                <a:latin typeface="Times New Roman"/>
                <a:cs typeface="Times New Roman"/>
              </a:rPr>
              <a:t>Element] </a:t>
            </a:r>
            <a:r>
              <a:rPr sz="2000" spc="-5" dirty="0">
                <a:latin typeface="Times New Roman"/>
                <a:cs typeface="Times New Roman"/>
              </a:rPr>
              <a:t>Step 3: TOP </a:t>
            </a:r>
            <a:r>
              <a:rPr sz="2000" dirty="0">
                <a:latin typeface="Times New Roman"/>
                <a:cs typeface="Times New Roman"/>
              </a:rPr>
              <a:t>= </a:t>
            </a:r>
            <a:r>
              <a:rPr sz="2000" spc="-5" dirty="0">
                <a:latin typeface="Times New Roman"/>
                <a:cs typeface="Times New Roman"/>
              </a:rPr>
              <a:t>TOP </a:t>
            </a:r>
            <a:r>
              <a:rPr sz="2000" dirty="0">
                <a:latin typeface="Times New Roman"/>
                <a:cs typeface="Times New Roman"/>
              </a:rPr>
              <a:t>- 1  </a:t>
            </a:r>
            <a:r>
              <a:rPr sz="2000" spc="-5" dirty="0">
                <a:latin typeface="Times New Roman"/>
                <a:cs typeface="Times New Roman"/>
              </a:rPr>
              <a:t>Step 4: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Return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38" y="626072"/>
            <a:ext cx="3656984" cy="62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485140"/>
            <a:ext cx="382333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5" dirty="0">
                <a:latin typeface="Trebuchet MS"/>
                <a:cs typeface="Trebuchet MS"/>
              </a:rPr>
              <a:t>PEEK</a:t>
            </a:r>
            <a:r>
              <a:rPr sz="4300" b="0" spc="-50" dirty="0">
                <a:latin typeface="Trebuchet MS"/>
                <a:cs typeface="Trebuchet MS"/>
              </a:rPr>
              <a:t> </a:t>
            </a:r>
            <a:r>
              <a:rPr sz="4300" b="0" spc="-10" dirty="0">
                <a:latin typeface="Trebuchet MS"/>
                <a:cs typeface="Trebuchet MS"/>
              </a:rPr>
              <a:t>Operation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5400" y="1238250"/>
            <a:ext cx="7232650" cy="5314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450850" algn="just">
              <a:lnSpc>
                <a:spcPct val="98700"/>
              </a:lnSpc>
              <a:spcBef>
                <a:spcPts val="14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process of </a:t>
            </a:r>
            <a:r>
              <a:rPr sz="2800" b="1" i="1" spc="-5" dirty="0">
                <a:latin typeface="Times New Roman"/>
                <a:cs typeface="Times New Roman"/>
              </a:rPr>
              <a:t>returning the top item from  the stack </a:t>
            </a:r>
            <a:r>
              <a:rPr sz="2800" b="1" i="1" spc="-10" dirty="0">
                <a:latin typeface="Times New Roman"/>
                <a:cs typeface="Times New Roman"/>
              </a:rPr>
              <a:t>but </a:t>
            </a:r>
            <a:r>
              <a:rPr sz="2800" b="1" i="1" dirty="0">
                <a:latin typeface="Times New Roman"/>
                <a:cs typeface="Times New Roman"/>
              </a:rPr>
              <a:t>does </a:t>
            </a:r>
            <a:r>
              <a:rPr sz="2800" b="1" i="1" spc="-5" dirty="0">
                <a:latin typeface="Times New Roman"/>
                <a:cs typeface="Times New Roman"/>
              </a:rPr>
              <a:t>not remove it called </a:t>
            </a:r>
            <a:r>
              <a:rPr sz="2800" b="1" i="1" dirty="0">
                <a:latin typeface="Times New Roman"/>
                <a:cs typeface="Times New Roman"/>
              </a:rPr>
              <a:t>as </a:t>
            </a:r>
            <a:r>
              <a:rPr sz="2800" b="1" i="1" spc="-5" dirty="0">
                <a:latin typeface="Times New Roman"/>
                <a:cs typeface="Times New Roman"/>
              </a:rPr>
              <a:t>the  POP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operation.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ALGORITHM</a:t>
            </a:r>
            <a:r>
              <a:rPr sz="2400" spc="-5" dirty="0">
                <a:latin typeface="Times New Roman"/>
                <a:cs typeface="Times New Roman"/>
              </a:rPr>
              <a:t>: PEEK (STACK, TOP)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STACK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the array with 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5" dirty="0">
                <a:latin typeface="Times New Roman"/>
                <a:cs typeface="Times New Roman"/>
              </a:rPr>
              <a:t>elements. TOP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the pointer </a:t>
            </a:r>
            <a:r>
              <a:rPr sz="2400" dirty="0">
                <a:latin typeface="Times New Roman"/>
                <a:cs typeface="Times New Roman"/>
              </a:rPr>
              <a:t>to 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top of </a:t>
            </a:r>
            <a:r>
              <a:rPr sz="2400" spc="-5" dirty="0">
                <a:latin typeface="Times New Roman"/>
                <a:cs typeface="Times New Roman"/>
              </a:rPr>
              <a:t>the element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array.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1: if </a:t>
            </a:r>
            <a:r>
              <a:rPr sz="2400" spc="-5" dirty="0">
                <a:latin typeface="Times New Roman"/>
                <a:cs typeface="Times New Roman"/>
              </a:rPr>
              <a:t>TOP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spc="-5" dirty="0">
                <a:latin typeface="Times New Roman"/>
                <a:cs typeface="Times New Roman"/>
              </a:rPr>
              <a:t>NULL then [Check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Underflow]</a:t>
            </a:r>
            <a:endParaRPr sz="24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PRINT </a:t>
            </a:r>
            <a:r>
              <a:rPr sz="2400" dirty="0">
                <a:latin typeface="Times New Roman"/>
                <a:cs typeface="Times New Roman"/>
              </a:rPr>
              <a:t>“ </a:t>
            </a:r>
            <a:r>
              <a:rPr sz="2400" spc="-5" dirty="0">
                <a:latin typeface="Times New Roman"/>
                <a:cs typeface="Times New Roman"/>
              </a:rPr>
              <a:t>STACK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Empty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Underflow”</a:t>
            </a:r>
            <a:endParaRPr sz="2400">
              <a:latin typeface="Times New Roman"/>
              <a:cs typeface="Times New Roman"/>
            </a:endParaRPr>
          </a:p>
          <a:p>
            <a:pPr marL="1841500" marR="442658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Exit  </a:t>
            </a:r>
            <a:r>
              <a:rPr sz="2400" dirty="0">
                <a:latin typeface="Times New Roman"/>
                <a:cs typeface="Times New Roman"/>
              </a:rPr>
              <a:t>[End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if]</a:t>
            </a:r>
            <a:endParaRPr sz="2400">
              <a:latin typeface="Times New Roman"/>
              <a:cs typeface="Times New Roman"/>
            </a:endParaRPr>
          </a:p>
          <a:p>
            <a:pPr marL="927100" marR="1530985" indent="-914400">
              <a:lnSpc>
                <a:spcPct val="100000"/>
              </a:lnSpc>
              <a:tabLst>
                <a:tab pos="3847465" algn="l"/>
              </a:tabLst>
            </a:pP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2: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Return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(STACK[TOP]	</a:t>
            </a:r>
            <a:r>
              <a:rPr sz="2400" spc="-5" dirty="0">
                <a:latin typeface="Times New Roman"/>
                <a:cs typeface="Times New Roman"/>
              </a:rPr>
              <a:t>[Return 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  </a:t>
            </a:r>
            <a:r>
              <a:rPr sz="2400" spc="-5" dirty="0">
                <a:latin typeface="Times New Roman"/>
                <a:cs typeface="Times New Roman"/>
              </a:rPr>
              <a:t>element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stack]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Times New Roman"/>
                <a:cs typeface="Times New Roman"/>
              </a:rPr>
              <a:t>Step 3:Exit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7759" y="6522719"/>
            <a:ext cx="19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1023" y="510794"/>
            <a:ext cx="5156430" cy="584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339090"/>
            <a:ext cx="51155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0285" algn="l"/>
              </a:tabLst>
            </a:pPr>
            <a:r>
              <a:rPr sz="4400" spc="-5" dirty="0"/>
              <a:t>A</a:t>
            </a:r>
            <a:r>
              <a:rPr sz="4400" spc="-10" dirty="0"/>
              <a:t>p</a:t>
            </a:r>
            <a:r>
              <a:rPr sz="4400" spc="-5" dirty="0"/>
              <a:t>plicatio</a:t>
            </a:r>
            <a:r>
              <a:rPr sz="4400" dirty="0"/>
              <a:t>n</a:t>
            </a:r>
            <a:r>
              <a:rPr sz="4400" spc="5" dirty="0"/>
              <a:t> </a:t>
            </a:r>
            <a:r>
              <a:rPr sz="4400" spc="-10" dirty="0"/>
              <a:t>o</a:t>
            </a:r>
            <a:r>
              <a:rPr sz="4400" dirty="0"/>
              <a:t>f	</a:t>
            </a:r>
            <a:r>
              <a:rPr sz="4400" spc="-5" dirty="0"/>
              <a:t>S</a:t>
            </a:r>
            <a:r>
              <a:rPr sz="4400" spc="-10" dirty="0"/>
              <a:t>t</a:t>
            </a:r>
            <a:r>
              <a:rPr sz="4400" dirty="0"/>
              <a:t>acks</a:t>
            </a:r>
            <a:endParaRPr sz="4400"/>
          </a:p>
        </p:txBody>
      </p:sp>
      <p:sp>
        <p:nvSpPr>
          <p:cNvPr id="16" name="object 16"/>
          <p:cNvSpPr txBox="1"/>
          <p:nvPr/>
        </p:nvSpPr>
        <p:spPr>
          <a:xfrm>
            <a:off x="1162050" y="1098550"/>
            <a:ext cx="781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38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15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used to reverse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word. </a:t>
            </a:r>
            <a:r>
              <a:rPr sz="2400" spc="-60" dirty="0">
                <a:latin typeface="Times New Roman"/>
                <a:cs typeface="Times New Roman"/>
              </a:rPr>
              <a:t>You </a:t>
            </a:r>
            <a:r>
              <a:rPr sz="2400" spc="-5" dirty="0">
                <a:latin typeface="Times New Roman"/>
                <a:cs typeface="Times New Roman"/>
              </a:rPr>
              <a:t>push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given word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stack</a:t>
            </a:r>
            <a:endParaRPr sz="2400">
              <a:latin typeface="Times New Roman"/>
              <a:cs typeface="Times New Roman"/>
            </a:endParaRPr>
          </a:p>
          <a:p>
            <a:pPr marL="2971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Times New Roman"/>
                <a:cs typeface="Times New Roman"/>
              </a:rPr>
              <a:t>letter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letter and then </a:t>
            </a:r>
            <a:r>
              <a:rPr sz="2400" dirty="0">
                <a:latin typeface="Times New Roman"/>
                <a:cs typeface="Times New Roman"/>
              </a:rPr>
              <a:t>pop </a:t>
            </a:r>
            <a:r>
              <a:rPr sz="2400" spc="-5" dirty="0">
                <a:latin typeface="Times New Roman"/>
                <a:cs typeface="Times New Roman"/>
              </a:rPr>
              <a:t>letter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stack.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2050" y="1831339"/>
            <a:ext cx="330200" cy="91186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90370" y="1831339"/>
            <a:ext cx="6059170" cy="91186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spc="-5" dirty="0">
                <a:latin typeface="Times New Roman"/>
                <a:cs typeface="Times New Roman"/>
              </a:rPr>
              <a:t>“Undo” mechanism in text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editor.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Times New Roman"/>
                <a:cs typeface="Times New Roman"/>
              </a:rPr>
              <a:t>Backtracking: </a:t>
            </a:r>
            <a:r>
              <a:rPr sz="2400" dirty="0">
                <a:latin typeface="Times New Roman"/>
                <a:cs typeface="Times New Roman"/>
              </a:rPr>
              <a:t>This is a </a:t>
            </a:r>
            <a:r>
              <a:rPr sz="2400" spc="-5" dirty="0">
                <a:latin typeface="Times New Roman"/>
                <a:cs typeface="Times New Roman"/>
              </a:rPr>
              <a:t>process when </a:t>
            </a:r>
            <a:r>
              <a:rPr sz="2400" spc="-20" dirty="0">
                <a:latin typeface="Times New Roman"/>
                <a:cs typeface="Times New Roman"/>
              </a:rPr>
              <a:t>you </a:t>
            </a:r>
            <a:r>
              <a:rPr sz="2400" spc="-5" dirty="0">
                <a:latin typeface="Times New Roman"/>
                <a:cs typeface="Times New Roman"/>
              </a:rPr>
              <a:t>need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2050" y="2712720"/>
            <a:ext cx="7190105" cy="41338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7180" marR="924560">
              <a:lnSpc>
                <a:spcPts val="2840"/>
              </a:lnSpc>
              <a:spcBef>
                <a:spcPts val="225"/>
              </a:spcBef>
            </a:pPr>
            <a:r>
              <a:rPr sz="2400" spc="-5" dirty="0">
                <a:latin typeface="Times New Roman"/>
                <a:cs typeface="Times New Roman"/>
              </a:rPr>
              <a:t>access the most recent data element in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series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-5" dirty="0">
                <a:latin typeface="Times New Roman"/>
                <a:cs typeface="Times New Roman"/>
              </a:rPr>
              <a:t>elements. </a:t>
            </a:r>
            <a:r>
              <a:rPr sz="2400" spc="-20" dirty="0">
                <a:latin typeface="Times New Roman"/>
                <a:cs typeface="Times New Roman"/>
              </a:rPr>
              <a:t>Once you </a:t>
            </a:r>
            <a:r>
              <a:rPr sz="2400" spc="-5" dirty="0">
                <a:latin typeface="Times New Roman"/>
                <a:cs typeface="Times New Roman"/>
              </a:rPr>
              <a:t>reach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dead end, </a:t>
            </a:r>
            <a:r>
              <a:rPr sz="2400" spc="-20" dirty="0">
                <a:latin typeface="Times New Roman"/>
                <a:cs typeface="Times New Roman"/>
              </a:rPr>
              <a:t>you </a:t>
            </a:r>
            <a:r>
              <a:rPr sz="2400" spc="-5" dirty="0">
                <a:latin typeface="Times New Roman"/>
                <a:cs typeface="Times New Roman"/>
              </a:rPr>
              <a:t>must  backtrack.</a:t>
            </a:r>
            <a:endParaRPr sz="2400">
              <a:latin typeface="Times New Roman"/>
              <a:cs typeface="Times New Roman"/>
            </a:endParaRPr>
          </a:p>
          <a:p>
            <a:pPr marL="297180" marR="565150" indent="-284480">
              <a:lnSpc>
                <a:spcPts val="2840"/>
              </a:lnSpc>
              <a:spcBef>
                <a:spcPts val="650"/>
              </a:spcBef>
              <a:tabLst>
                <a:tab pos="54038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15" dirty="0">
                <a:latin typeface="Times New Roman"/>
                <a:cs typeface="Times New Roman"/>
              </a:rPr>
              <a:t>Language </a:t>
            </a:r>
            <a:r>
              <a:rPr sz="2400" spc="-5" dirty="0">
                <a:latin typeface="Times New Roman"/>
                <a:cs typeface="Times New Roman"/>
              </a:rPr>
              <a:t>Processing: Compiler’ </a:t>
            </a:r>
            <a:r>
              <a:rPr sz="2400" spc="-15" dirty="0">
                <a:latin typeface="Times New Roman"/>
                <a:cs typeface="Times New Roman"/>
              </a:rPr>
              <a:t>syntax </a:t>
            </a:r>
            <a:r>
              <a:rPr sz="2400" spc="-5" dirty="0">
                <a:latin typeface="Times New Roman"/>
                <a:cs typeface="Times New Roman"/>
              </a:rPr>
              <a:t>check </a:t>
            </a:r>
            <a:r>
              <a:rPr sz="2400" dirty="0">
                <a:latin typeface="Times New Roman"/>
                <a:cs typeface="Times New Roman"/>
              </a:rPr>
              <a:t>for  </a:t>
            </a:r>
            <a:r>
              <a:rPr sz="2400" spc="-5" dirty="0">
                <a:latin typeface="Times New Roman"/>
                <a:cs typeface="Times New Roman"/>
              </a:rPr>
              <a:t>matching braces in implemented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using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stack.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54038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5" dirty="0">
                <a:latin typeface="Times New Roman"/>
                <a:cs typeface="Times New Roman"/>
              </a:rPr>
              <a:t>Conversion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decimal number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binary.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54038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45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solve tower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Hanoi.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54038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5" dirty="0">
                <a:latin typeface="Times New Roman"/>
                <a:cs typeface="Times New Roman"/>
              </a:rPr>
              <a:t>Conversion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infix expression </a:t>
            </a:r>
            <a:r>
              <a:rPr sz="2400" dirty="0">
                <a:latin typeface="Times New Roman"/>
                <a:cs typeface="Times New Roman"/>
              </a:rPr>
              <a:t>into </a:t>
            </a:r>
            <a:r>
              <a:rPr sz="2400" spc="-5" dirty="0">
                <a:latin typeface="Times New Roman"/>
                <a:cs typeface="Times New Roman"/>
              </a:rPr>
              <a:t>prefix 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postfix.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54038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5" dirty="0">
                <a:latin typeface="Times New Roman"/>
                <a:cs typeface="Times New Roman"/>
              </a:rPr>
              <a:t>Quick sort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54038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5" dirty="0">
                <a:latin typeface="Times New Roman"/>
                <a:cs typeface="Times New Roman"/>
              </a:rPr>
              <a:t>Runtime memory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management.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1012" y="650494"/>
            <a:ext cx="5448806" cy="584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476250"/>
            <a:ext cx="54051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Arithmetic</a:t>
            </a:r>
            <a:r>
              <a:rPr sz="4400" spc="-75" dirty="0"/>
              <a:t> </a:t>
            </a:r>
            <a:r>
              <a:rPr sz="4400" spc="-5" dirty="0"/>
              <a:t>Expression</a:t>
            </a:r>
            <a:endParaRPr sz="44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395"/>
              </a:spcBef>
            </a:pPr>
            <a:r>
              <a:rPr dirty="0"/>
              <a:t>46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33169" y="1167129"/>
            <a:ext cx="7343140" cy="52781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7180" marR="376555" indent="-283210">
              <a:lnSpc>
                <a:spcPts val="2840"/>
              </a:lnSpc>
              <a:spcBef>
                <a:spcPts val="225"/>
              </a:spcBef>
              <a:tabLst>
                <a:tab pos="354965" algn="l"/>
              </a:tabLst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		</a:t>
            </a:r>
            <a:r>
              <a:rPr sz="2400" spc="-5" dirty="0">
                <a:latin typeface="Times New Roman"/>
                <a:cs typeface="Times New Roman"/>
              </a:rPr>
              <a:t>An expression </a:t>
            </a:r>
            <a:r>
              <a:rPr sz="2400" dirty="0">
                <a:latin typeface="Times New Roman"/>
                <a:cs typeface="Times New Roman"/>
              </a:rPr>
              <a:t>is a </a:t>
            </a:r>
            <a:r>
              <a:rPr sz="2400" spc="-5" dirty="0">
                <a:latin typeface="Times New Roman"/>
                <a:cs typeface="Times New Roman"/>
              </a:rPr>
              <a:t>combination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operands </a:t>
            </a:r>
            <a:r>
              <a:rPr sz="2400" dirty="0">
                <a:latin typeface="Times New Roman"/>
                <a:cs typeface="Times New Roman"/>
              </a:rPr>
              <a:t>and  </a:t>
            </a:r>
            <a:r>
              <a:rPr sz="2400" spc="-5" dirty="0">
                <a:latin typeface="Times New Roman"/>
                <a:cs typeface="Times New Roman"/>
              </a:rPr>
              <a:t>operators that after evaluation results in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single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value.</a:t>
            </a:r>
            <a:endParaRPr sz="2400">
              <a:latin typeface="Times New Roman"/>
              <a:cs typeface="Times New Roman"/>
            </a:endParaRPr>
          </a:p>
          <a:p>
            <a:pPr marL="177800" indent="-163830">
              <a:lnSpc>
                <a:spcPct val="100000"/>
              </a:lnSpc>
              <a:spcBef>
                <a:spcPts val="505"/>
              </a:spcBef>
              <a:buChar char="·"/>
              <a:tabLst>
                <a:tab pos="177800" algn="l"/>
              </a:tabLst>
            </a:pPr>
            <a:r>
              <a:rPr sz="2400" spc="-5" dirty="0">
                <a:latin typeface="Times New Roman"/>
                <a:cs typeface="Times New Roman"/>
              </a:rPr>
              <a:t>Operand consists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constants and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variables.</a:t>
            </a:r>
            <a:endParaRPr sz="2400">
              <a:latin typeface="Times New Roman"/>
              <a:cs typeface="Times New Roman"/>
            </a:endParaRPr>
          </a:p>
          <a:p>
            <a:pPr marL="179070" indent="-165100">
              <a:lnSpc>
                <a:spcPct val="100000"/>
              </a:lnSpc>
              <a:spcBef>
                <a:spcPts val="600"/>
              </a:spcBef>
              <a:buChar char="·"/>
              <a:tabLst>
                <a:tab pos="179070" algn="l"/>
              </a:tabLst>
            </a:pPr>
            <a:r>
              <a:rPr sz="2400" spc="-5" dirty="0">
                <a:latin typeface="Times New Roman"/>
                <a:cs typeface="Times New Roman"/>
              </a:rPr>
              <a:t>Operators consists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{, +, </a:t>
            </a:r>
            <a:r>
              <a:rPr sz="2400" dirty="0">
                <a:latin typeface="Times New Roman"/>
                <a:cs typeface="Times New Roman"/>
              </a:rPr>
              <a:t>-, *, /, ), ]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29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Expression can be</a:t>
            </a:r>
            <a:endParaRPr sz="2400">
              <a:latin typeface="Times New Roman"/>
              <a:cs typeface="Times New Roman"/>
            </a:endParaRPr>
          </a:p>
          <a:p>
            <a:pPr marL="297180" marR="25400" indent="-283210">
              <a:lnSpc>
                <a:spcPct val="100000"/>
              </a:lnSpc>
              <a:spcBef>
                <a:spcPts val="600"/>
              </a:spcBef>
            </a:pPr>
            <a:r>
              <a:rPr sz="2000" b="1" spc="-5" dirty="0">
                <a:latin typeface="Times New Roman"/>
                <a:cs typeface="Times New Roman"/>
              </a:rPr>
              <a:t>Infix Expression</a:t>
            </a:r>
            <a:r>
              <a:rPr sz="2000" spc="-5" dirty="0">
                <a:latin typeface="Times New Roman"/>
                <a:cs typeface="Times New Roman"/>
              </a:rPr>
              <a:t>: </a:t>
            </a:r>
            <a:r>
              <a:rPr sz="2000" dirty="0">
                <a:latin typeface="Times New Roman"/>
                <a:cs typeface="Times New Roman"/>
              </a:rPr>
              <a:t>If </a:t>
            </a:r>
            <a:r>
              <a:rPr sz="2000" spc="-5" dirty="0">
                <a:latin typeface="Times New Roman"/>
                <a:cs typeface="Times New Roman"/>
              </a:rPr>
              <a:t>an operator is 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between two operands, it is called  infix expression.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28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Example: </a:t>
            </a:r>
            <a:r>
              <a:rPr sz="2000" dirty="0">
                <a:latin typeface="Times New Roman"/>
                <a:cs typeface="Times New Roman"/>
              </a:rPr>
              <a:t>a + b, </a:t>
            </a:r>
            <a:r>
              <a:rPr sz="2000" spc="-15" dirty="0">
                <a:latin typeface="Times New Roman"/>
                <a:cs typeface="Times New Roman"/>
              </a:rPr>
              <a:t>where </a:t>
            </a:r>
            <a:r>
              <a:rPr sz="2000" dirty="0">
                <a:latin typeface="Times New Roman"/>
                <a:cs typeface="Times New Roman"/>
              </a:rPr>
              <a:t>a and b </a:t>
            </a:r>
            <a:r>
              <a:rPr sz="2000" spc="-5" dirty="0">
                <a:latin typeface="Times New Roman"/>
                <a:cs typeface="Times New Roman"/>
              </a:rPr>
              <a:t>are operands </a:t>
            </a:r>
            <a:r>
              <a:rPr sz="2000" dirty="0">
                <a:latin typeface="Times New Roman"/>
                <a:cs typeface="Times New Roman"/>
              </a:rPr>
              <a:t>and + is an </a:t>
            </a:r>
            <a:r>
              <a:rPr sz="2000" spc="-5" dirty="0">
                <a:latin typeface="Times New Roman"/>
                <a:cs typeface="Times New Roman"/>
              </a:rPr>
              <a:t>operator.</a:t>
            </a:r>
            <a:endParaRPr sz="2000">
              <a:latin typeface="Times New Roman"/>
              <a:cs typeface="Times New Roman"/>
            </a:endParaRPr>
          </a:p>
          <a:p>
            <a:pPr marL="297180" marR="5080" indent="-283210">
              <a:lnSpc>
                <a:spcPct val="100000"/>
              </a:lnSpc>
              <a:spcBef>
                <a:spcPts val="600"/>
              </a:spcBef>
            </a:pPr>
            <a:r>
              <a:rPr sz="2000" b="1" spc="-5" dirty="0">
                <a:latin typeface="Times New Roman"/>
                <a:cs typeface="Times New Roman"/>
              </a:rPr>
              <a:t>Postfix Expression</a:t>
            </a:r>
            <a:r>
              <a:rPr sz="2000" spc="-5" dirty="0">
                <a:latin typeface="Times New Roman"/>
                <a:cs typeface="Times New Roman"/>
              </a:rPr>
              <a:t>: If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operator follows the two operands, </a:t>
            </a:r>
            <a:r>
              <a:rPr sz="2000" dirty="0">
                <a:latin typeface="Times New Roman"/>
                <a:cs typeface="Times New Roman"/>
              </a:rPr>
              <a:t>it is </a:t>
            </a:r>
            <a:r>
              <a:rPr sz="2000" spc="-5" dirty="0">
                <a:latin typeface="Times New Roman"/>
                <a:cs typeface="Times New Roman"/>
              </a:rPr>
              <a:t>called  postfix expression.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32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Example: ab </a:t>
            </a:r>
            <a:r>
              <a:rPr sz="2000" dirty="0">
                <a:latin typeface="Times New Roman"/>
                <a:cs typeface="Times New Roman"/>
              </a:rPr>
              <a:t>+</a:t>
            </a:r>
            <a:endParaRPr sz="2000">
              <a:latin typeface="Times New Roman"/>
              <a:cs typeface="Times New Roman"/>
            </a:endParaRPr>
          </a:p>
          <a:p>
            <a:pPr marL="297180" marR="196215" indent="-283210">
              <a:lnSpc>
                <a:spcPct val="100000"/>
              </a:lnSpc>
              <a:spcBef>
                <a:spcPts val="610"/>
              </a:spcBef>
            </a:pPr>
            <a:r>
              <a:rPr sz="2000" b="1" spc="-5" dirty="0">
                <a:latin typeface="Times New Roman"/>
                <a:cs typeface="Times New Roman"/>
              </a:rPr>
              <a:t>Prefix Expression</a:t>
            </a:r>
            <a:r>
              <a:rPr sz="2000" spc="-5" dirty="0">
                <a:latin typeface="Times New Roman"/>
                <a:cs typeface="Times New Roman"/>
              </a:rPr>
              <a:t>: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operator precedes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two operands, it is called  prefix expression.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32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Example: </a:t>
            </a:r>
            <a:r>
              <a:rPr sz="2000" dirty="0">
                <a:latin typeface="Times New Roman"/>
                <a:cs typeface="Times New Roman"/>
              </a:rPr>
              <a:t>+ab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5544" y="194310"/>
            <a:ext cx="5575934" cy="1137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85875" y="1143000"/>
            <a:ext cx="5870575" cy="1286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2850" y="2428239"/>
            <a:ext cx="7287895" cy="4215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5110" y="336550"/>
            <a:ext cx="49168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Arithmetic</a:t>
            </a:r>
            <a:r>
              <a:rPr sz="4000" spc="-70" dirty="0"/>
              <a:t> </a:t>
            </a:r>
            <a:r>
              <a:rPr sz="4000" spc="-5" dirty="0"/>
              <a:t>Expression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395"/>
              </a:spcBef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5544" y="367665"/>
            <a:ext cx="7553959" cy="113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9489" y="1355089"/>
            <a:ext cx="7882255" cy="4788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5110" y="509270"/>
            <a:ext cx="68897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Classification </a:t>
            </a:r>
            <a:r>
              <a:rPr sz="4000" dirty="0"/>
              <a:t>of </a:t>
            </a:r>
            <a:r>
              <a:rPr sz="4000" spc="-5" dirty="0"/>
              <a:t>Data</a:t>
            </a:r>
            <a:r>
              <a:rPr sz="4000" spc="-70" dirty="0"/>
              <a:t> </a:t>
            </a:r>
            <a:r>
              <a:rPr sz="4000" spc="-5" dirty="0"/>
              <a:t>Structure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8764269" y="6548586"/>
            <a:ext cx="163830" cy="20002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151" y="656169"/>
            <a:ext cx="1460472" cy="511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504190"/>
            <a:ext cx="1435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Q</a:t>
            </a:r>
            <a:r>
              <a:rPr sz="4000" spc="-10" dirty="0"/>
              <a:t>u</a:t>
            </a:r>
            <a:r>
              <a:rPr sz="4000" dirty="0"/>
              <a:t>e</a:t>
            </a:r>
            <a:r>
              <a:rPr sz="4000" spc="-5" dirty="0"/>
              <a:t>u</a:t>
            </a:r>
            <a:r>
              <a:rPr sz="4000" dirty="0"/>
              <a:t>e</a:t>
            </a:r>
            <a:endParaRPr sz="40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395"/>
              </a:spcBef>
            </a:pPr>
            <a:r>
              <a:rPr dirty="0"/>
              <a:t>48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34110" y="1212850"/>
            <a:ext cx="7557770" cy="464439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95275" marR="144145" indent="-283210">
              <a:lnSpc>
                <a:spcPct val="78800"/>
              </a:lnSpc>
              <a:spcBef>
                <a:spcPts val="785"/>
              </a:spcBef>
              <a:tabLst>
                <a:tab pos="568325" algn="l"/>
              </a:tabLst>
            </a:pPr>
            <a:r>
              <a:rPr sz="2700" spc="262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700" i="1" dirty="0">
                <a:latin typeface="Times New Roman"/>
                <a:cs typeface="Times New Roman"/>
              </a:rPr>
              <a:t>A </a:t>
            </a:r>
            <a:r>
              <a:rPr sz="2700" i="1" spc="-5" dirty="0">
                <a:latin typeface="Times New Roman"/>
                <a:cs typeface="Times New Roman"/>
              </a:rPr>
              <a:t>queue is </a:t>
            </a:r>
            <a:r>
              <a:rPr sz="2700" i="1" dirty="0">
                <a:latin typeface="Times New Roman"/>
                <a:cs typeface="Times New Roman"/>
              </a:rPr>
              <a:t>an </a:t>
            </a:r>
            <a:r>
              <a:rPr sz="2700" i="1" spc="-30" dirty="0">
                <a:latin typeface="Times New Roman"/>
                <a:cs typeface="Times New Roman"/>
              </a:rPr>
              <a:t>ordered </a:t>
            </a:r>
            <a:r>
              <a:rPr sz="2700" i="1" spc="-5" dirty="0">
                <a:latin typeface="Times New Roman"/>
                <a:cs typeface="Times New Roman"/>
              </a:rPr>
              <a:t>collection </a:t>
            </a:r>
            <a:r>
              <a:rPr sz="2700" i="1" dirty="0">
                <a:latin typeface="Times New Roman"/>
                <a:cs typeface="Times New Roman"/>
              </a:rPr>
              <a:t>of </a:t>
            </a:r>
            <a:r>
              <a:rPr sz="2700" i="1" spc="-5" dirty="0">
                <a:latin typeface="Times New Roman"/>
                <a:cs typeface="Times New Roman"/>
              </a:rPr>
              <a:t>items </a:t>
            </a:r>
            <a:r>
              <a:rPr sz="2700" i="1" spc="-20" dirty="0">
                <a:latin typeface="Times New Roman"/>
                <a:cs typeface="Times New Roman"/>
              </a:rPr>
              <a:t>where  </a:t>
            </a:r>
            <a:r>
              <a:rPr sz="2700" i="1" dirty="0">
                <a:latin typeface="Times New Roman"/>
                <a:cs typeface="Times New Roman"/>
              </a:rPr>
              <a:t>an </a:t>
            </a:r>
            <a:r>
              <a:rPr sz="2700" i="1" spc="-5" dirty="0">
                <a:latin typeface="Times New Roman"/>
                <a:cs typeface="Times New Roman"/>
              </a:rPr>
              <a:t>item is inserted </a:t>
            </a:r>
            <a:r>
              <a:rPr sz="2700" i="1" dirty="0">
                <a:latin typeface="Times New Roman"/>
                <a:cs typeface="Times New Roman"/>
              </a:rPr>
              <a:t>at </a:t>
            </a:r>
            <a:r>
              <a:rPr sz="2700" i="1" spc="-5" dirty="0">
                <a:latin typeface="Times New Roman"/>
                <a:cs typeface="Times New Roman"/>
              </a:rPr>
              <a:t>one end called the </a:t>
            </a:r>
            <a:r>
              <a:rPr sz="2700" i="1" spc="-20" dirty="0">
                <a:latin typeface="Times New Roman"/>
                <a:cs typeface="Times New Roman"/>
              </a:rPr>
              <a:t>“rear” </a:t>
            </a:r>
            <a:r>
              <a:rPr sz="2700" i="1" dirty="0">
                <a:latin typeface="Times New Roman"/>
                <a:cs typeface="Times New Roman"/>
              </a:rPr>
              <a:t>and  an </a:t>
            </a:r>
            <a:r>
              <a:rPr sz="2700" i="1" spc="-5" dirty="0">
                <a:latin typeface="Times New Roman"/>
                <a:cs typeface="Times New Roman"/>
              </a:rPr>
              <a:t>existing item is </a:t>
            </a:r>
            <a:r>
              <a:rPr sz="2700" i="1" spc="-20" dirty="0">
                <a:latin typeface="Times New Roman"/>
                <a:cs typeface="Times New Roman"/>
              </a:rPr>
              <a:t>removed </a:t>
            </a:r>
            <a:r>
              <a:rPr sz="2700" i="1" dirty="0">
                <a:latin typeface="Times New Roman"/>
                <a:cs typeface="Times New Roman"/>
              </a:rPr>
              <a:t>at </a:t>
            </a:r>
            <a:r>
              <a:rPr sz="2700" i="1" spc="-5" dirty="0">
                <a:latin typeface="Times New Roman"/>
                <a:cs typeface="Times New Roman"/>
              </a:rPr>
              <a:t>the </a:t>
            </a:r>
            <a:r>
              <a:rPr sz="2700" i="1" dirty="0">
                <a:latin typeface="Times New Roman"/>
                <a:cs typeface="Times New Roman"/>
              </a:rPr>
              <a:t>other </a:t>
            </a:r>
            <a:r>
              <a:rPr sz="2700" i="1" spc="-5" dirty="0">
                <a:latin typeface="Times New Roman"/>
                <a:cs typeface="Times New Roman"/>
              </a:rPr>
              <a:t>end, called  the</a:t>
            </a:r>
            <a:r>
              <a:rPr sz="2700" i="1" spc="10" dirty="0">
                <a:latin typeface="Times New Roman"/>
                <a:cs typeface="Times New Roman"/>
              </a:rPr>
              <a:t> </a:t>
            </a:r>
            <a:r>
              <a:rPr sz="2700" i="1" spc="-25" dirty="0">
                <a:latin typeface="Times New Roman"/>
                <a:cs typeface="Times New Roman"/>
              </a:rPr>
              <a:t>“front”.</a:t>
            </a:r>
            <a:endParaRPr sz="2700">
              <a:latin typeface="Times New Roman"/>
              <a:cs typeface="Times New Roman"/>
            </a:endParaRPr>
          </a:p>
          <a:p>
            <a:pPr marL="295275" marR="918210" indent="-283210">
              <a:lnSpc>
                <a:spcPct val="76500"/>
              </a:lnSpc>
              <a:spcBef>
                <a:spcPts val="710"/>
              </a:spcBef>
              <a:tabLst>
                <a:tab pos="568325" algn="l"/>
              </a:tabLst>
            </a:pPr>
            <a:r>
              <a:rPr sz="2700" spc="262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700" spc="-5" dirty="0">
                <a:latin typeface="Times New Roman"/>
                <a:cs typeface="Times New Roman"/>
              </a:rPr>
              <a:t>Queue is also called as FIFO list i.e. First-In  First- Out.</a:t>
            </a:r>
            <a:endParaRPr sz="2700">
              <a:latin typeface="Times New Roman"/>
              <a:cs typeface="Times New Roman"/>
            </a:endParaRPr>
          </a:p>
          <a:p>
            <a:pPr marL="295275" marR="812800" indent="-283210">
              <a:lnSpc>
                <a:spcPct val="76500"/>
              </a:lnSpc>
              <a:spcBef>
                <a:spcPts val="775"/>
              </a:spcBef>
              <a:tabLst>
                <a:tab pos="568325" algn="l"/>
              </a:tabLst>
            </a:pPr>
            <a:r>
              <a:rPr sz="2700" spc="262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700" dirty="0">
                <a:latin typeface="Times New Roman"/>
                <a:cs typeface="Times New Roman"/>
              </a:rPr>
              <a:t>In </a:t>
            </a:r>
            <a:r>
              <a:rPr sz="2700" spc="-5" dirty="0">
                <a:latin typeface="Times New Roman"/>
                <a:cs typeface="Times New Roman"/>
              </a:rPr>
              <a:t>the </a:t>
            </a:r>
            <a:r>
              <a:rPr sz="2700" dirty="0">
                <a:latin typeface="Times New Roman"/>
                <a:cs typeface="Times New Roman"/>
              </a:rPr>
              <a:t>queue only </a:t>
            </a:r>
            <a:r>
              <a:rPr sz="2700" spc="-5" dirty="0">
                <a:latin typeface="Times New Roman"/>
                <a:cs typeface="Times New Roman"/>
              </a:rPr>
              <a:t>two </a:t>
            </a:r>
            <a:r>
              <a:rPr sz="2700" dirty="0">
                <a:latin typeface="Times New Roman"/>
                <a:cs typeface="Times New Roman"/>
              </a:rPr>
              <a:t>operations </a:t>
            </a:r>
            <a:r>
              <a:rPr sz="2700" spc="-5" dirty="0">
                <a:latin typeface="Times New Roman"/>
                <a:cs typeface="Times New Roman"/>
              </a:rPr>
              <a:t>are</a:t>
            </a:r>
            <a:r>
              <a:rPr sz="2700" spc="-12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allowed  enqueue and</a:t>
            </a:r>
            <a:r>
              <a:rPr sz="2700" spc="3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dequeue.</a:t>
            </a:r>
            <a:endParaRPr sz="2700">
              <a:latin typeface="Times New Roman"/>
              <a:cs typeface="Times New Roman"/>
            </a:endParaRPr>
          </a:p>
          <a:p>
            <a:pPr marL="295275" marR="812800" indent="-283210">
              <a:lnSpc>
                <a:spcPct val="76200"/>
              </a:lnSpc>
              <a:spcBef>
                <a:spcPts val="790"/>
              </a:spcBef>
              <a:tabLst>
                <a:tab pos="568325" algn="l"/>
              </a:tabLst>
            </a:pPr>
            <a:r>
              <a:rPr sz="2700" spc="262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700" spc="-5" dirty="0">
                <a:latin typeface="Times New Roman"/>
                <a:cs typeface="Times New Roman"/>
              </a:rPr>
              <a:t>Enqueue means to insert an item into </a:t>
            </a:r>
            <a:r>
              <a:rPr sz="2700" spc="-10" dirty="0">
                <a:latin typeface="Times New Roman"/>
                <a:cs typeface="Times New Roman"/>
              </a:rPr>
              <a:t>back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of  </a:t>
            </a:r>
            <a:r>
              <a:rPr sz="2700" spc="-5" dirty="0">
                <a:latin typeface="Times New Roman"/>
                <a:cs typeface="Times New Roman"/>
              </a:rPr>
              <a:t>the</a:t>
            </a:r>
            <a:r>
              <a:rPr sz="2700" spc="-10" dirty="0">
                <a:latin typeface="Times New Roman"/>
                <a:cs typeface="Times New Roman"/>
              </a:rPr>
              <a:t> queue.</a:t>
            </a:r>
            <a:endParaRPr sz="2700">
              <a:latin typeface="Times New Roman"/>
              <a:cs typeface="Times New Roman"/>
            </a:endParaRPr>
          </a:p>
          <a:p>
            <a:pPr marL="295275" marR="5080" indent="-283210" algn="just">
              <a:lnSpc>
                <a:spcPct val="78400"/>
              </a:lnSpc>
              <a:spcBef>
                <a:spcPts val="720"/>
              </a:spcBef>
            </a:pPr>
            <a:r>
              <a:rPr sz="2700" spc="2625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2700" spc="-5" dirty="0">
                <a:latin typeface="Times New Roman"/>
                <a:cs typeface="Times New Roman"/>
              </a:rPr>
              <a:t>Dequeue means removing the </a:t>
            </a:r>
            <a:r>
              <a:rPr sz="2700" dirty="0">
                <a:latin typeface="Times New Roman"/>
                <a:cs typeface="Times New Roman"/>
              </a:rPr>
              <a:t>front </a:t>
            </a:r>
            <a:r>
              <a:rPr sz="2700" spc="-335" dirty="0">
                <a:latin typeface="Times New Roman"/>
                <a:cs typeface="Times New Roman"/>
              </a:rPr>
              <a:t>item.The  </a:t>
            </a:r>
            <a:r>
              <a:rPr sz="2700" dirty="0">
                <a:latin typeface="Times New Roman"/>
                <a:cs typeface="Times New Roman"/>
              </a:rPr>
              <a:t>people </a:t>
            </a:r>
            <a:r>
              <a:rPr sz="2700" spc="-5" dirty="0">
                <a:latin typeface="Times New Roman"/>
                <a:cs typeface="Times New Roman"/>
              </a:rPr>
              <a:t>standing in </a:t>
            </a:r>
            <a:r>
              <a:rPr sz="2700" dirty="0">
                <a:latin typeface="Times New Roman"/>
                <a:cs typeface="Times New Roman"/>
              </a:rPr>
              <a:t>a </a:t>
            </a:r>
            <a:r>
              <a:rPr sz="2700" spc="-5" dirty="0">
                <a:latin typeface="Times New Roman"/>
                <a:cs typeface="Times New Roman"/>
              </a:rPr>
              <a:t>railway </a:t>
            </a:r>
            <a:r>
              <a:rPr sz="2700" dirty="0">
                <a:latin typeface="Times New Roman"/>
                <a:cs typeface="Times New Roman"/>
              </a:rPr>
              <a:t>reservation row </a:t>
            </a:r>
            <a:r>
              <a:rPr sz="2700" spc="-5" dirty="0">
                <a:latin typeface="Times New Roman"/>
                <a:cs typeface="Times New Roman"/>
              </a:rPr>
              <a:t>are an  example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3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queue.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0941" y="763493"/>
            <a:ext cx="1460472" cy="51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0630" y="610870"/>
            <a:ext cx="1435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Q</a:t>
            </a:r>
            <a:r>
              <a:rPr sz="4000" spc="-10" dirty="0"/>
              <a:t>u</a:t>
            </a:r>
            <a:r>
              <a:rPr sz="4000" dirty="0"/>
              <a:t>e</a:t>
            </a:r>
            <a:r>
              <a:rPr sz="4000" spc="-5" dirty="0"/>
              <a:t>u</a:t>
            </a:r>
            <a:r>
              <a:rPr sz="4000" dirty="0"/>
              <a:t>e</a:t>
            </a:r>
            <a:endParaRPr sz="4000"/>
          </a:p>
        </p:txBody>
      </p:sp>
      <p:sp>
        <p:nvSpPr>
          <p:cNvPr id="16" name="object 16"/>
          <p:cNvSpPr txBox="1"/>
          <p:nvPr/>
        </p:nvSpPr>
        <p:spPr>
          <a:xfrm>
            <a:off x="1305560" y="1308100"/>
            <a:ext cx="7306945" cy="21209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7180" marR="643255" indent="-284480">
              <a:lnSpc>
                <a:spcPts val="3790"/>
              </a:lnSpc>
              <a:spcBef>
                <a:spcPts val="265"/>
              </a:spcBef>
              <a:tabLst>
                <a:tab pos="8540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queue </a:t>
            </a:r>
            <a:r>
              <a:rPr sz="3200" spc="-10" dirty="0">
                <a:latin typeface="Times New Roman"/>
                <a:cs typeface="Times New Roman"/>
              </a:rPr>
              <a:t>can </a:t>
            </a:r>
            <a:r>
              <a:rPr sz="3200" dirty="0">
                <a:latin typeface="Times New Roman"/>
                <a:cs typeface="Times New Roman"/>
              </a:rPr>
              <a:t>be </a:t>
            </a:r>
            <a:r>
              <a:rPr sz="3200" spc="-10" dirty="0">
                <a:latin typeface="Times New Roman"/>
                <a:cs typeface="Times New Roman"/>
              </a:rPr>
              <a:t>implemented into  </a:t>
            </a:r>
            <a:r>
              <a:rPr sz="3200" spc="-120" dirty="0">
                <a:latin typeface="Times New Roman"/>
                <a:cs typeface="Times New Roman"/>
              </a:rPr>
              <a:t>two</a:t>
            </a:r>
            <a:r>
              <a:rPr sz="3200" spc="-1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ways:</a:t>
            </a:r>
            <a:endParaRPr sz="32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475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3200" spc="-10" dirty="0">
                <a:latin typeface="Times New Roman"/>
                <a:cs typeface="Times New Roman"/>
              </a:rPr>
              <a:t>Using </a:t>
            </a:r>
            <a:r>
              <a:rPr sz="3200" spc="-5" dirty="0">
                <a:latin typeface="Times New Roman"/>
                <a:cs typeface="Times New Roman"/>
              </a:rPr>
              <a:t>arrays (Static</a:t>
            </a:r>
            <a:r>
              <a:rPr sz="3200" spc="7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implementation)</a:t>
            </a:r>
            <a:endParaRPr sz="32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3200" spc="-10" dirty="0">
                <a:latin typeface="Times New Roman"/>
                <a:cs typeface="Times New Roman"/>
              </a:rPr>
              <a:t>Using </a:t>
            </a:r>
            <a:r>
              <a:rPr sz="3200" dirty="0">
                <a:latin typeface="Times New Roman"/>
                <a:cs typeface="Times New Roman"/>
              </a:rPr>
              <a:t>pointer </a:t>
            </a:r>
            <a:r>
              <a:rPr sz="3200" spc="-15" dirty="0">
                <a:latin typeface="Times New Roman"/>
                <a:cs typeface="Times New Roman"/>
              </a:rPr>
              <a:t>(Dynamic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implementation)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01940" y="6423659"/>
            <a:ext cx="195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49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58129" y="3997325"/>
            <a:ext cx="3581400" cy="22923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3000" y="3836034"/>
            <a:ext cx="3733800" cy="2785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2539" y="329565"/>
            <a:ext cx="4917440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62100" y="284479"/>
            <a:ext cx="433832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114" dirty="0">
                <a:latin typeface="Arial"/>
                <a:cs typeface="Arial"/>
              </a:rPr>
              <a:t>Types </a:t>
            </a:r>
            <a:r>
              <a:rPr sz="4300" spc="-5" dirty="0">
                <a:latin typeface="Arial"/>
                <a:cs typeface="Arial"/>
              </a:rPr>
              <a:t>of</a:t>
            </a:r>
            <a:r>
              <a:rPr sz="4300" spc="-95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Queues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7660" y="1925320"/>
            <a:ext cx="6700520" cy="2846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5275" marR="2440940" indent="-283210" algn="just">
              <a:lnSpc>
                <a:spcPct val="115199"/>
              </a:lnSpc>
              <a:spcBef>
                <a:spcPts val="125"/>
              </a:spcBef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3200" spc="53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Queue </a:t>
            </a:r>
            <a:r>
              <a:rPr sz="3200" spc="-85" dirty="0">
                <a:latin typeface="Trebuchet MS"/>
                <a:cs typeface="Trebuchet MS"/>
              </a:rPr>
              <a:t>can </a:t>
            </a:r>
            <a:r>
              <a:rPr sz="3200" spc="-100" dirty="0">
                <a:latin typeface="Trebuchet MS"/>
                <a:cs typeface="Trebuchet MS"/>
              </a:rPr>
              <a:t>be </a:t>
            </a:r>
            <a:r>
              <a:rPr sz="3200" spc="-75" dirty="0">
                <a:latin typeface="Trebuchet MS"/>
                <a:cs typeface="Trebuchet MS"/>
              </a:rPr>
              <a:t>of </a:t>
            </a:r>
            <a:r>
              <a:rPr sz="3200" spc="-800" dirty="0">
                <a:latin typeface="Trebuchet MS"/>
                <a:cs typeface="Trebuchet MS"/>
              </a:rPr>
              <a:t>four  </a:t>
            </a:r>
            <a:r>
              <a:rPr sz="3200" spc="-150" dirty="0">
                <a:latin typeface="Trebuchet MS"/>
                <a:cs typeface="Trebuchet MS"/>
              </a:rPr>
              <a:t>types: </a:t>
            </a:r>
            <a:r>
              <a:rPr sz="3200" dirty="0">
                <a:latin typeface="Trebuchet MS"/>
                <a:cs typeface="Trebuchet MS"/>
              </a:rPr>
              <a:t>o </a:t>
            </a:r>
            <a:r>
              <a:rPr sz="3200" spc="-5" dirty="0">
                <a:latin typeface="Trebuchet MS"/>
                <a:cs typeface="Trebuchet MS"/>
              </a:rPr>
              <a:t>Simple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Queue  </a:t>
            </a:r>
            <a:r>
              <a:rPr sz="3200" dirty="0">
                <a:latin typeface="Trebuchet MS"/>
                <a:cs typeface="Trebuchet MS"/>
              </a:rPr>
              <a:t>o </a:t>
            </a:r>
            <a:r>
              <a:rPr sz="3200" spc="-5" dirty="0">
                <a:latin typeface="Trebuchet MS"/>
                <a:cs typeface="Trebuchet MS"/>
              </a:rPr>
              <a:t>Circular</a:t>
            </a:r>
            <a:r>
              <a:rPr sz="3200" spc="-4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Queue</a:t>
            </a:r>
            <a:endParaRPr sz="3200">
              <a:latin typeface="Trebuchet MS"/>
              <a:cs typeface="Trebuchet MS"/>
            </a:endParaRPr>
          </a:p>
          <a:p>
            <a:pPr marL="632460" indent="-337185" algn="just">
              <a:lnSpc>
                <a:spcPct val="100000"/>
              </a:lnSpc>
              <a:spcBef>
                <a:spcPts val="630"/>
              </a:spcBef>
              <a:buChar char="o"/>
              <a:tabLst>
                <a:tab pos="632460" algn="l"/>
              </a:tabLst>
            </a:pPr>
            <a:r>
              <a:rPr sz="3200" spc="-10" dirty="0">
                <a:latin typeface="Trebuchet MS"/>
                <a:cs typeface="Trebuchet MS"/>
              </a:rPr>
              <a:t>Priority</a:t>
            </a:r>
            <a:r>
              <a:rPr sz="3200" spc="2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Queue</a:t>
            </a:r>
            <a:endParaRPr sz="3200">
              <a:latin typeface="Trebuchet MS"/>
              <a:cs typeface="Trebuchet MS"/>
            </a:endParaRPr>
          </a:p>
          <a:p>
            <a:pPr marL="633730" indent="-338455" algn="just">
              <a:lnSpc>
                <a:spcPct val="100000"/>
              </a:lnSpc>
              <a:spcBef>
                <a:spcPts val="600"/>
              </a:spcBef>
              <a:buChar char="o"/>
              <a:tabLst>
                <a:tab pos="633730" algn="l"/>
              </a:tabLst>
            </a:pPr>
            <a:r>
              <a:rPr sz="3200" spc="-5" dirty="0">
                <a:latin typeface="Trebuchet MS"/>
                <a:cs typeface="Trebuchet MS"/>
              </a:rPr>
              <a:t>De-queue </a:t>
            </a:r>
            <a:r>
              <a:rPr sz="3200" dirty="0">
                <a:latin typeface="Trebuchet MS"/>
                <a:cs typeface="Trebuchet MS"/>
              </a:rPr>
              <a:t>( </a:t>
            </a:r>
            <a:r>
              <a:rPr sz="3200" spc="-5" dirty="0">
                <a:latin typeface="Trebuchet MS"/>
                <a:cs typeface="Trebuchet MS"/>
              </a:rPr>
              <a:t>Double Ended</a:t>
            </a:r>
            <a:r>
              <a:rPr sz="3200" spc="-3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Queue)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7759" y="6506209"/>
            <a:ext cx="19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5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39" y="278765"/>
            <a:ext cx="4371975" cy="1223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10030" y="233679"/>
            <a:ext cx="366331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-5" dirty="0">
                <a:solidFill>
                  <a:srgbClr val="552112"/>
                </a:solidFill>
                <a:latin typeface="Arial"/>
                <a:cs typeface="Arial"/>
              </a:rPr>
              <a:t>Simple</a:t>
            </a:r>
            <a:r>
              <a:rPr sz="4300" b="1" spc="-85" dirty="0">
                <a:solidFill>
                  <a:srgbClr val="552112"/>
                </a:solidFill>
                <a:latin typeface="Arial"/>
                <a:cs typeface="Arial"/>
              </a:rPr>
              <a:t> </a:t>
            </a:r>
            <a:r>
              <a:rPr sz="4300" b="1" spc="-5" dirty="0">
                <a:solidFill>
                  <a:srgbClr val="552112"/>
                </a:solidFill>
                <a:latin typeface="Arial"/>
                <a:cs typeface="Arial"/>
              </a:rPr>
              <a:t>Queue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5560" y="1414779"/>
            <a:ext cx="7506334" cy="14757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7180" marR="5080" indent="-284480" algn="just">
              <a:lnSpc>
                <a:spcPts val="3790"/>
              </a:lnSpc>
              <a:spcBef>
                <a:spcPts val="265"/>
              </a:spcBef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3200" spc="-5" dirty="0">
                <a:latin typeface="Times New Roman"/>
                <a:cs typeface="Times New Roman"/>
              </a:rPr>
              <a:t>Simple Queue: In </a:t>
            </a:r>
            <a:r>
              <a:rPr sz="3200" spc="-10" dirty="0">
                <a:latin typeface="Times New Roman"/>
                <a:cs typeface="Times New Roman"/>
              </a:rPr>
              <a:t>simple </a:t>
            </a:r>
            <a:r>
              <a:rPr sz="3200" dirty="0">
                <a:latin typeface="Times New Roman"/>
                <a:cs typeface="Times New Roman"/>
              </a:rPr>
              <a:t>queue</a:t>
            </a:r>
            <a:r>
              <a:rPr sz="3200" spc="-425" dirty="0">
                <a:latin typeface="Times New Roman"/>
                <a:cs typeface="Times New Roman"/>
              </a:rPr>
              <a:t> </a:t>
            </a:r>
            <a:r>
              <a:rPr sz="3200" spc="-350" dirty="0">
                <a:latin typeface="Times New Roman"/>
                <a:cs typeface="Times New Roman"/>
              </a:rPr>
              <a:t>insertion  </a:t>
            </a:r>
            <a:r>
              <a:rPr sz="3200" spc="-5" dirty="0">
                <a:latin typeface="Times New Roman"/>
                <a:cs typeface="Times New Roman"/>
              </a:rPr>
              <a:t>occurs at </a:t>
            </a:r>
            <a:r>
              <a:rPr sz="3200" spc="-10" dirty="0">
                <a:latin typeface="Times New Roman"/>
                <a:cs typeface="Times New Roman"/>
              </a:rPr>
              <a:t>the rear end </a:t>
            </a:r>
            <a:r>
              <a:rPr sz="3200" spc="-5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5" dirty="0">
                <a:latin typeface="Times New Roman"/>
                <a:cs typeface="Times New Roman"/>
              </a:rPr>
              <a:t>list </a:t>
            </a:r>
            <a:r>
              <a:rPr sz="3200" spc="-10" dirty="0">
                <a:latin typeface="Times New Roman"/>
                <a:cs typeface="Times New Roman"/>
              </a:rPr>
              <a:t>and </a:t>
            </a:r>
            <a:r>
              <a:rPr sz="3200" spc="-5" dirty="0">
                <a:latin typeface="Times New Roman"/>
                <a:cs typeface="Times New Roman"/>
              </a:rPr>
              <a:t>deletion  occurs at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5" dirty="0">
                <a:latin typeface="Times New Roman"/>
                <a:cs typeface="Times New Roman"/>
              </a:rPr>
              <a:t>front </a:t>
            </a:r>
            <a:r>
              <a:rPr sz="3200" spc="-10" dirty="0">
                <a:latin typeface="Times New Roman"/>
                <a:cs typeface="Times New Roman"/>
              </a:rPr>
              <a:t>end </a:t>
            </a:r>
            <a:r>
              <a:rPr sz="3200" spc="-5" dirty="0">
                <a:latin typeface="Times New Roman"/>
                <a:cs typeface="Times New Roman"/>
              </a:rPr>
              <a:t>of the</a:t>
            </a:r>
            <a:r>
              <a:rPr sz="3200" spc="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list.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1569" y="5847079"/>
            <a:ext cx="195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51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29510" y="3575684"/>
            <a:ext cx="4645660" cy="1781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239" y="281304"/>
            <a:ext cx="4673600" cy="1223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24000" y="236220"/>
            <a:ext cx="39395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latin typeface="Arial"/>
                <a:cs typeface="Arial"/>
              </a:rPr>
              <a:t>Circular</a:t>
            </a:r>
            <a:r>
              <a:rPr sz="4300" spc="-70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Queue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5560" y="1417320"/>
            <a:ext cx="7171055" cy="19570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7180" marR="5080" indent="-284480">
              <a:lnSpc>
                <a:spcPts val="3790"/>
              </a:lnSpc>
              <a:spcBef>
                <a:spcPts val="265"/>
              </a:spcBef>
              <a:tabLst>
                <a:tab pos="8540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10" dirty="0">
                <a:latin typeface="Times New Roman"/>
                <a:cs typeface="Times New Roman"/>
              </a:rPr>
              <a:t>Circular </a:t>
            </a:r>
            <a:r>
              <a:rPr sz="3200" spc="-5" dirty="0">
                <a:latin typeface="Times New Roman"/>
                <a:cs typeface="Times New Roman"/>
              </a:rPr>
              <a:t>Queue: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circular </a:t>
            </a:r>
            <a:r>
              <a:rPr sz="3200" dirty="0">
                <a:latin typeface="Times New Roman"/>
                <a:cs typeface="Times New Roman"/>
              </a:rPr>
              <a:t>queue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a  queue </a:t>
            </a:r>
            <a:r>
              <a:rPr sz="3200" spc="-5" dirty="0">
                <a:latin typeface="Times New Roman"/>
                <a:cs typeface="Times New Roman"/>
              </a:rPr>
              <a:t>in which </a:t>
            </a:r>
            <a:r>
              <a:rPr sz="3200" spc="-10" dirty="0">
                <a:latin typeface="Times New Roman"/>
                <a:cs typeface="Times New Roman"/>
              </a:rPr>
              <a:t>all </a:t>
            </a:r>
            <a:r>
              <a:rPr sz="3200" spc="-5" dirty="0">
                <a:latin typeface="Times New Roman"/>
                <a:cs typeface="Times New Roman"/>
              </a:rPr>
              <a:t>nodes </a:t>
            </a:r>
            <a:r>
              <a:rPr sz="3200" spc="-10" dirty="0">
                <a:latin typeface="Times New Roman"/>
                <a:cs typeface="Times New Roman"/>
              </a:rPr>
              <a:t>are </a:t>
            </a:r>
            <a:r>
              <a:rPr sz="3200" spc="-5" dirty="0">
                <a:latin typeface="Times New Roman"/>
                <a:cs typeface="Times New Roman"/>
              </a:rPr>
              <a:t>treated as  circular such </a:t>
            </a:r>
            <a:r>
              <a:rPr sz="3200" spc="-10" dirty="0">
                <a:latin typeface="Times New Roman"/>
                <a:cs typeface="Times New Roman"/>
              </a:rPr>
              <a:t>that the </a:t>
            </a:r>
            <a:r>
              <a:rPr sz="3200" spc="-5" dirty="0">
                <a:latin typeface="Times New Roman"/>
                <a:cs typeface="Times New Roman"/>
              </a:rPr>
              <a:t>last </a:t>
            </a:r>
            <a:r>
              <a:rPr sz="3200" dirty="0">
                <a:latin typeface="Times New Roman"/>
                <a:cs typeface="Times New Roman"/>
              </a:rPr>
              <a:t>node </a:t>
            </a:r>
            <a:r>
              <a:rPr sz="3200" spc="-5" dirty="0">
                <a:latin typeface="Times New Roman"/>
                <a:cs typeface="Times New Roman"/>
              </a:rPr>
              <a:t>follows </a:t>
            </a:r>
            <a:r>
              <a:rPr sz="3200" spc="-10" dirty="0">
                <a:latin typeface="Times New Roman"/>
                <a:cs typeface="Times New Roman"/>
              </a:rPr>
              <a:t>the  </a:t>
            </a:r>
            <a:r>
              <a:rPr sz="3200" spc="-5" dirty="0">
                <a:latin typeface="Times New Roman"/>
                <a:cs typeface="Times New Roman"/>
              </a:rPr>
              <a:t>first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node.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15639" y="3488054"/>
            <a:ext cx="2932430" cy="2514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08" y="619722"/>
            <a:ext cx="3876085" cy="584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99484" y="3525520"/>
            <a:ext cx="3393537" cy="2846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478790"/>
            <a:ext cx="378587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latin typeface="Arial"/>
                <a:cs typeface="Arial"/>
              </a:rPr>
              <a:t>Priority</a:t>
            </a:r>
            <a:r>
              <a:rPr sz="4300" spc="-70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Queue</a:t>
            </a:r>
            <a:endParaRPr sz="4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2050" y="1228090"/>
            <a:ext cx="7270750" cy="24384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7180" marR="5080" indent="-284480" algn="just">
              <a:lnSpc>
                <a:spcPts val="3790"/>
              </a:lnSpc>
              <a:spcBef>
                <a:spcPts val="265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3200" b="1" dirty="0">
                <a:latin typeface="Times New Roman"/>
                <a:cs typeface="Times New Roman"/>
              </a:rPr>
              <a:t>A </a:t>
            </a:r>
            <a:r>
              <a:rPr sz="3200" b="1" spc="-5" dirty="0">
                <a:latin typeface="Times New Roman"/>
                <a:cs typeface="Times New Roman"/>
              </a:rPr>
              <a:t>priority queue is </a:t>
            </a:r>
            <a:r>
              <a:rPr sz="3200" b="1" dirty="0">
                <a:latin typeface="Times New Roman"/>
                <a:cs typeface="Times New Roman"/>
              </a:rPr>
              <a:t>a </a:t>
            </a:r>
            <a:r>
              <a:rPr sz="3200" dirty="0">
                <a:latin typeface="Times New Roman"/>
                <a:cs typeface="Times New Roman"/>
              </a:rPr>
              <a:t>queue </a:t>
            </a:r>
            <a:r>
              <a:rPr sz="3200" spc="-5" dirty="0">
                <a:latin typeface="Times New Roman"/>
                <a:cs typeface="Times New Roman"/>
              </a:rPr>
              <a:t>that</a:t>
            </a:r>
            <a:r>
              <a:rPr sz="3200" spc="-315" dirty="0">
                <a:latin typeface="Times New Roman"/>
                <a:cs typeface="Times New Roman"/>
              </a:rPr>
              <a:t> </a:t>
            </a:r>
            <a:r>
              <a:rPr sz="3200" spc="-285" dirty="0">
                <a:latin typeface="Times New Roman"/>
                <a:cs typeface="Times New Roman"/>
              </a:rPr>
              <a:t>contains  </a:t>
            </a:r>
            <a:r>
              <a:rPr sz="3200" spc="-5" dirty="0">
                <a:latin typeface="Times New Roman"/>
                <a:cs typeface="Times New Roman"/>
              </a:rPr>
              <a:t>items that </a:t>
            </a:r>
            <a:r>
              <a:rPr sz="3200" dirty="0">
                <a:latin typeface="Times New Roman"/>
                <a:cs typeface="Times New Roman"/>
              </a:rPr>
              <a:t>have </a:t>
            </a:r>
            <a:r>
              <a:rPr sz="3200" spc="-5" dirty="0">
                <a:latin typeface="Times New Roman"/>
                <a:cs typeface="Times New Roman"/>
              </a:rPr>
              <a:t>some present </a:t>
            </a:r>
            <a:r>
              <a:rPr sz="3200" spc="-25" dirty="0">
                <a:latin typeface="Times New Roman"/>
                <a:cs typeface="Times New Roman"/>
              </a:rPr>
              <a:t>priority. </a:t>
            </a:r>
            <a:r>
              <a:rPr sz="3200" spc="-5" dirty="0">
                <a:latin typeface="Times New Roman"/>
                <a:cs typeface="Times New Roman"/>
              </a:rPr>
              <a:t>An  element can </a:t>
            </a:r>
            <a:r>
              <a:rPr sz="3200" dirty="0">
                <a:latin typeface="Times New Roman"/>
                <a:cs typeface="Times New Roman"/>
              </a:rPr>
              <a:t>be </a:t>
            </a:r>
            <a:r>
              <a:rPr sz="3200" spc="-5" dirty="0">
                <a:latin typeface="Times New Roman"/>
                <a:cs typeface="Times New Roman"/>
              </a:rPr>
              <a:t>inserted </a:t>
            </a:r>
            <a:r>
              <a:rPr sz="3200" dirty="0">
                <a:latin typeface="Times New Roman"/>
                <a:cs typeface="Times New Roman"/>
              </a:rPr>
              <a:t>or </a:t>
            </a:r>
            <a:r>
              <a:rPr sz="3200" spc="-5" dirty="0">
                <a:latin typeface="Times New Roman"/>
                <a:cs typeface="Times New Roman"/>
              </a:rPr>
              <a:t>removed from  any position </a:t>
            </a:r>
            <a:r>
              <a:rPr sz="3200" dirty="0">
                <a:latin typeface="Times New Roman"/>
                <a:cs typeface="Times New Roman"/>
              </a:rPr>
              <a:t>depending upon </a:t>
            </a:r>
            <a:r>
              <a:rPr sz="3200" spc="-5" dirty="0">
                <a:latin typeface="Times New Roman"/>
                <a:cs typeface="Times New Roman"/>
              </a:rPr>
              <a:t>some  </a:t>
            </a:r>
            <a:r>
              <a:rPr sz="3200" spc="-25" dirty="0">
                <a:latin typeface="Times New Roman"/>
                <a:cs typeface="Times New Roman"/>
              </a:rPr>
              <a:t>priority.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47759" y="6503669"/>
            <a:ext cx="19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5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734" y="626707"/>
            <a:ext cx="4203191" cy="62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15110" y="485140"/>
            <a:ext cx="418274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-5" dirty="0">
                <a:solidFill>
                  <a:srgbClr val="552112"/>
                </a:solidFill>
                <a:latin typeface="Arial"/>
                <a:cs typeface="Arial"/>
              </a:rPr>
              <a:t>Dequeue</a:t>
            </a:r>
            <a:r>
              <a:rPr sz="4300" b="1" spc="-70" dirty="0">
                <a:solidFill>
                  <a:srgbClr val="552112"/>
                </a:solidFill>
                <a:latin typeface="Arial"/>
                <a:cs typeface="Arial"/>
              </a:rPr>
              <a:t> </a:t>
            </a:r>
            <a:r>
              <a:rPr sz="4300" b="1" spc="-5" dirty="0">
                <a:solidFill>
                  <a:srgbClr val="552112"/>
                </a:solidFill>
                <a:latin typeface="Arial"/>
                <a:cs typeface="Arial"/>
              </a:rPr>
              <a:t>Queue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4439" y="1305559"/>
            <a:ext cx="6642734" cy="14757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5275" marR="5080" indent="-283210">
              <a:lnSpc>
                <a:spcPts val="3790"/>
              </a:lnSpc>
              <a:spcBef>
                <a:spcPts val="265"/>
              </a:spcBef>
            </a:pPr>
            <a:r>
              <a:rPr sz="2550" spc="2480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3200" spc="-5" dirty="0">
                <a:latin typeface="Times New Roman"/>
                <a:cs typeface="Times New Roman"/>
              </a:rPr>
              <a:t>Dequeue: It is </a:t>
            </a:r>
            <a:r>
              <a:rPr sz="3200" dirty="0">
                <a:latin typeface="Times New Roman"/>
                <a:cs typeface="Times New Roman"/>
              </a:rPr>
              <a:t>a queue </a:t>
            </a:r>
            <a:r>
              <a:rPr sz="3200" spc="-5" dirty="0">
                <a:latin typeface="Times New Roman"/>
                <a:cs typeface="Times New Roman"/>
              </a:rPr>
              <a:t>in which  </a:t>
            </a:r>
            <a:r>
              <a:rPr sz="3200" spc="-60" dirty="0">
                <a:latin typeface="Times New Roman"/>
                <a:cs typeface="Times New Roman"/>
              </a:rPr>
              <a:t>insertion </a:t>
            </a:r>
            <a:r>
              <a:rPr sz="3200" spc="-10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deletion </a:t>
            </a:r>
            <a:r>
              <a:rPr sz="3200" spc="-5" dirty="0">
                <a:latin typeface="Times New Roman"/>
                <a:cs typeface="Times New Roman"/>
              </a:rPr>
              <a:t>takes </a:t>
            </a:r>
            <a:r>
              <a:rPr sz="3200" dirty="0">
                <a:latin typeface="Times New Roman"/>
                <a:cs typeface="Times New Roman"/>
              </a:rPr>
              <a:t>place </a:t>
            </a:r>
            <a:r>
              <a:rPr sz="3200" spc="-5" dirty="0">
                <a:latin typeface="Times New Roman"/>
                <a:cs typeface="Times New Roman"/>
              </a:rPr>
              <a:t>at </a:t>
            </a:r>
            <a:r>
              <a:rPr sz="3200" spc="-10" dirty="0">
                <a:latin typeface="Times New Roman"/>
                <a:cs typeface="Times New Roman"/>
              </a:rPr>
              <a:t>the  </a:t>
            </a:r>
            <a:r>
              <a:rPr sz="3200" dirty="0">
                <a:latin typeface="Times New Roman"/>
                <a:cs typeface="Times New Roman"/>
              </a:rPr>
              <a:t>both</a:t>
            </a:r>
            <a:r>
              <a:rPr sz="3200" spc="-5" dirty="0">
                <a:latin typeface="Times New Roman"/>
                <a:cs typeface="Times New Roman"/>
              </a:rPr>
              <a:t> ends.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56485" y="3188335"/>
            <a:ext cx="5189220" cy="2216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792" y="619722"/>
            <a:ext cx="5556402" cy="62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478790"/>
            <a:ext cx="557720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latin typeface="Arial"/>
                <a:cs typeface="Arial"/>
              </a:rPr>
              <a:t>Operation on</a:t>
            </a:r>
            <a:r>
              <a:rPr sz="4300" spc="-65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Queues</a:t>
            </a:r>
            <a:endParaRPr sz="43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285"/>
              </a:spcBef>
            </a:pPr>
            <a:r>
              <a:rPr dirty="0"/>
              <a:t>55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62050" y="1300479"/>
            <a:ext cx="7475855" cy="50126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97180" marR="970280" indent="-284480">
              <a:lnSpc>
                <a:spcPts val="3670"/>
              </a:lnSpc>
              <a:spcBef>
                <a:spcPts val="260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10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Queue( ): </a:t>
            </a:r>
            <a:r>
              <a:rPr sz="3100" spc="-5" dirty="0">
                <a:latin typeface="Times New Roman"/>
                <a:cs typeface="Times New Roman"/>
              </a:rPr>
              <a:t>It creates </a:t>
            </a:r>
            <a:r>
              <a:rPr sz="3100" dirty="0">
                <a:latin typeface="Times New Roman"/>
                <a:cs typeface="Times New Roman"/>
              </a:rPr>
              <a:t>a </a:t>
            </a:r>
            <a:r>
              <a:rPr sz="3100" spc="-5" dirty="0">
                <a:latin typeface="Times New Roman"/>
                <a:cs typeface="Times New Roman"/>
              </a:rPr>
              <a:t>new queue that  </a:t>
            </a:r>
            <a:r>
              <a:rPr sz="3100" spc="-894" dirty="0">
                <a:latin typeface="Times New Roman"/>
                <a:cs typeface="Times New Roman"/>
              </a:rPr>
              <a:t>is</a:t>
            </a:r>
            <a:r>
              <a:rPr sz="3100" spc="-5" dirty="0">
                <a:latin typeface="Times New Roman"/>
                <a:cs typeface="Times New Roman"/>
              </a:rPr>
              <a:t> </a:t>
            </a:r>
            <a:r>
              <a:rPr sz="3100" spc="-40" dirty="0">
                <a:latin typeface="Times New Roman"/>
                <a:cs typeface="Times New Roman"/>
              </a:rPr>
              <a:t>empty.</a:t>
            </a:r>
            <a:endParaRPr sz="3100">
              <a:latin typeface="Times New Roman"/>
              <a:cs typeface="Times New Roman"/>
            </a:endParaRPr>
          </a:p>
          <a:p>
            <a:pPr marL="297180" marR="5080" indent="-284480">
              <a:lnSpc>
                <a:spcPts val="3670"/>
              </a:lnSpc>
              <a:spcBef>
                <a:spcPts val="635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1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enqueue(item): </a:t>
            </a:r>
            <a:r>
              <a:rPr sz="3100" spc="-5" dirty="0">
                <a:latin typeface="Times New Roman"/>
                <a:cs typeface="Times New Roman"/>
              </a:rPr>
              <a:t>It adds </a:t>
            </a:r>
            <a:r>
              <a:rPr sz="3100" dirty="0">
                <a:latin typeface="Times New Roman"/>
                <a:cs typeface="Times New Roman"/>
              </a:rPr>
              <a:t>a </a:t>
            </a:r>
            <a:r>
              <a:rPr sz="3100" spc="-5" dirty="0">
                <a:latin typeface="Times New Roman"/>
                <a:cs typeface="Times New Roman"/>
              </a:rPr>
              <a:t>new item to </a:t>
            </a:r>
            <a:r>
              <a:rPr sz="3100" spc="-10" dirty="0">
                <a:latin typeface="Times New Roman"/>
                <a:cs typeface="Times New Roman"/>
              </a:rPr>
              <a:t>the </a:t>
            </a:r>
            <a:r>
              <a:rPr sz="3100" spc="-560" dirty="0">
                <a:latin typeface="Times New Roman"/>
                <a:cs typeface="Times New Roman"/>
              </a:rPr>
              <a:t>rear  </a:t>
            </a:r>
            <a:r>
              <a:rPr sz="3100" dirty="0">
                <a:latin typeface="Times New Roman"/>
                <a:cs typeface="Times New Roman"/>
              </a:rPr>
              <a:t>of </a:t>
            </a:r>
            <a:r>
              <a:rPr sz="3100" spc="-10" dirty="0">
                <a:latin typeface="Times New Roman"/>
                <a:cs typeface="Times New Roman"/>
              </a:rPr>
              <a:t>the</a:t>
            </a:r>
            <a:r>
              <a:rPr sz="3100" spc="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queue.</a:t>
            </a:r>
            <a:endParaRPr sz="3100">
              <a:latin typeface="Times New Roman"/>
              <a:cs typeface="Times New Roman"/>
            </a:endParaRPr>
          </a:p>
          <a:p>
            <a:pPr marL="297180" marR="450215" indent="-284480">
              <a:lnSpc>
                <a:spcPts val="3670"/>
              </a:lnSpc>
              <a:spcBef>
                <a:spcPts val="630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2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dequeue( ): </a:t>
            </a:r>
            <a:r>
              <a:rPr sz="3100" spc="-5" dirty="0">
                <a:latin typeface="Times New Roman"/>
                <a:cs typeface="Times New Roman"/>
              </a:rPr>
              <a:t>It removes the front item </a:t>
            </a:r>
            <a:r>
              <a:rPr sz="3100" spc="-560" dirty="0">
                <a:latin typeface="Times New Roman"/>
                <a:cs typeface="Times New Roman"/>
              </a:rPr>
              <a:t>from  </a:t>
            </a:r>
            <a:r>
              <a:rPr sz="3100" spc="-5" dirty="0">
                <a:latin typeface="Times New Roman"/>
                <a:cs typeface="Times New Roman"/>
              </a:rPr>
              <a:t>the queue.</a:t>
            </a:r>
            <a:endParaRPr sz="3100">
              <a:latin typeface="Times New Roman"/>
              <a:cs typeface="Times New Roman"/>
            </a:endParaRPr>
          </a:p>
          <a:p>
            <a:pPr marL="297180" marR="201930" indent="-284480">
              <a:lnSpc>
                <a:spcPts val="3670"/>
              </a:lnSpc>
              <a:spcBef>
                <a:spcPts val="630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2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isEmpty( ): </a:t>
            </a:r>
            <a:r>
              <a:rPr sz="3100" spc="-5" dirty="0">
                <a:latin typeface="Times New Roman"/>
                <a:cs typeface="Times New Roman"/>
              </a:rPr>
              <a:t>It tests to see whether the </a:t>
            </a:r>
            <a:r>
              <a:rPr sz="3100" spc="-450" dirty="0">
                <a:latin typeface="Times New Roman"/>
                <a:cs typeface="Times New Roman"/>
              </a:rPr>
              <a:t>queue  </a:t>
            </a:r>
            <a:r>
              <a:rPr sz="3100" spc="-5" dirty="0">
                <a:latin typeface="Times New Roman"/>
                <a:cs typeface="Times New Roman"/>
              </a:rPr>
              <a:t>is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40" dirty="0">
                <a:latin typeface="Times New Roman"/>
                <a:cs typeface="Times New Roman"/>
              </a:rPr>
              <a:t>empty.</a:t>
            </a:r>
            <a:endParaRPr sz="3100">
              <a:latin typeface="Times New Roman"/>
              <a:cs typeface="Times New Roman"/>
            </a:endParaRPr>
          </a:p>
          <a:p>
            <a:pPr marL="297180" marR="343535" indent="-284480">
              <a:lnSpc>
                <a:spcPts val="3670"/>
              </a:lnSpc>
              <a:spcBef>
                <a:spcPts val="630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10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size( ): </a:t>
            </a:r>
            <a:r>
              <a:rPr sz="3100" spc="-5" dirty="0">
                <a:latin typeface="Times New Roman"/>
                <a:cs typeface="Times New Roman"/>
              </a:rPr>
              <a:t>It returns the </a:t>
            </a:r>
            <a:r>
              <a:rPr sz="3100" dirty="0">
                <a:latin typeface="Times New Roman"/>
                <a:cs typeface="Times New Roman"/>
              </a:rPr>
              <a:t>number of </a:t>
            </a:r>
            <a:r>
              <a:rPr sz="3100" spc="-15" dirty="0">
                <a:latin typeface="Times New Roman"/>
                <a:cs typeface="Times New Roman"/>
              </a:rPr>
              <a:t>items </a:t>
            </a:r>
            <a:r>
              <a:rPr sz="3100" spc="-5" dirty="0">
                <a:latin typeface="Times New Roman"/>
                <a:cs typeface="Times New Roman"/>
              </a:rPr>
              <a:t>in </a:t>
            </a:r>
            <a:r>
              <a:rPr sz="3100" spc="-715" dirty="0">
                <a:latin typeface="Times New Roman"/>
                <a:cs typeface="Times New Roman"/>
              </a:rPr>
              <a:t>the  </a:t>
            </a:r>
            <a:r>
              <a:rPr sz="3100" spc="-5" dirty="0">
                <a:latin typeface="Times New Roman"/>
                <a:cs typeface="Times New Roman"/>
              </a:rPr>
              <a:t>queue.</a:t>
            </a:r>
            <a:endParaRPr sz="3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2810" y="66039"/>
            <a:ext cx="8250821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2810" y="672465"/>
            <a:ext cx="3186429" cy="1137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23010" y="207009"/>
            <a:ext cx="7665720" cy="123698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305"/>
              </a:spcBef>
            </a:pPr>
            <a:r>
              <a:rPr sz="4000" spc="-5" dirty="0"/>
              <a:t>Memory Representation </a:t>
            </a:r>
            <a:r>
              <a:rPr sz="4000" dirty="0"/>
              <a:t>of a</a:t>
            </a:r>
            <a:r>
              <a:rPr sz="4000" spc="-50" dirty="0"/>
              <a:t> </a:t>
            </a:r>
            <a:r>
              <a:rPr sz="4000" spc="-5" dirty="0"/>
              <a:t>queue  using</a:t>
            </a:r>
            <a:r>
              <a:rPr sz="4000" dirty="0"/>
              <a:t> </a:t>
            </a:r>
            <a:r>
              <a:rPr sz="4000" spc="-5" dirty="0"/>
              <a:t>array</a:t>
            </a:r>
            <a:endParaRPr sz="40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285"/>
              </a:spcBef>
            </a:pPr>
            <a:r>
              <a:rPr dirty="0"/>
              <a:t>56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2050" y="1457959"/>
            <a:ext cx="7097395" cy="46532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7180" marR="480059" indent="-284480">
              <a:lnSpc>
                <a:spcPts val="3320"/>
              </a:lnSpc>
              <a:spcBef>
                <a:spcPts val="240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11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Queue </a:t>
            </a:r>
            <a:r>
              <a:rPr sz="2800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represented in </a:t>
            </a:r>
            <a:r>
              <a:rPr sz="2800" spc="-20" dirty="0">
                <a:latin typeface="Times New Roman"/>
                <a:cs typeface="Times New Roman"/>
              </a:rPr>
              <a:t>memory </a:t>
            </a:r>
            <a:r>
              <a:rPr sz="2800" dirty="0">
                <a:latin typeface="Times New Roman"/>
                <a:cs typeface="Times New Roman"/>
              </a:rPr>
              <a:t>using </a:t>
            </a:r>
            <a:r>
              <a:rPr sz="2800" spc="-375" dirty="0">
                <a:latin typeface="Times New Roman"/>
                <a:cs typeface="Times New Roman"/>
              </a:rPr>
              <a:t>linear  </a:t>
            </a:r>
            <a:r>
              <a:rPr sz="2800" spc="-40" dirty="0">
                <a:latin typeface="Times New Roman"/>
                <a:cs typeface="Times New Roman"/>
              </a:rPr>
              <a:t>array.</a:t>
            </a:r>
            <a:endParaRPr sz="2800">
              <a:latin typeface="Times New Roman"/>
              <a:cs typeface="Times New Roman"/>
            </a:endParaRPr>
          </a:p>
          <a:p>
            <a:pPr marL="297180" marR="544830" indent="-284480">
              <a:lnSpc>
                <a:spcPts val="3310"/>
              </a:lnSpc>
              <a:spcBef>
                <a:spcPts val="630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5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Let </a:t>
            </a:r>
            <a:r>
              <a:rPr sz="2800" spc="-15" dirty="0">
                <a:latin typeface="Times New Roman"/>
                <a:cs typeface="Times New Roman"/>
              </a:rPr>
              <a:t>QUEUE </a:t>
            </a:r>
            <a:r>
              <a:rPr sz="2800" dirty="0">
                <a:latin typeface="Times New Roman"/>
                <a:cs typeface="Times New Roman"/>
              </a:rPr>
              <a:t>is a </a:t>
            </a:r>
            <a:r>
              <a:rPr sz="2800" spc="-40" dirty="0">
                <a:latin typeface="Times New Roman"/>
                <a:cs typeface="Times New Roman"/>
              </a:rPr>
              <a:t>array, </a:t>
            </a:r>
            <a:r>
              <a:rPr sz="2800" spc="-5" dirty="0">
                <a:latin typeface="Times New Roman"/>
                <a:cs typeface="Times New Roman"/>
              </a:rPr>
              <a:t>two pointer </a:t>
            </a:r>
            <a:r>
              <a:rPr sz="2800" spc="-254" dirty="0">
                <a:latin typeface="Times New Roman"/>
                <a:cs typeface="Times New Roman"/>
              </a:rPr>
              <a:t>variables  </a:t>
            </a:r>
            <a:r>
              <a:rPr sz="2800" spc="-5" dirty="0">
                <a:latin typeface="Times New Roman"/>
                <a:cs typeface="Times New Roman"/>
              </a:rPr>
              <a:t>called FRONT and REAR are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maintained.</a:t>
            </a:r>
            <a:endParaRPr sz="2800">
              <a:latin typeface="Times New Roman"/>
              <a:cs typeface="Times New Roman"/>
            </a:endParaRPr>
          </a:p>
          <a:p>
            <a:pPr marL="297180" marR="321945" indent="-284480">
              <a:lnSpc>
                <a:spcPts val="2840"/>
              </a:lnSpc>
              <a:spcBef>
                <a:spcPts val="625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4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 pointer variable FRONT contains the location  </a:t>
            </a:r>
            <a:r>
              <a:rPr sz="2400" spc="-86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element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be removed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deleted.</a:t>
            </a:r>
            <a:endParaRPr sz="2400">
              <a:latin typeface="Times New Roman"/>
              <a:cs typeface="Times New Roman"/>
            </a:endParaRPr>
          </a:p>
          <a:p>
            <a:pPr marL="297180" marR="5080" indent="-284480">
              <a:lnSpc>
                <a:spcPct val="100000"/>
              </a:lnSpc>
              <a:spcBef>
                <a:spcPts val="495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1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 pointer variable REAR contains location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spc="-465" dirty="0">
                <a:latin typeface="Times New Roman"/>
                <a:cs typeface="Times New Roman"/>
              </a:rPr>
              <a:t>last  </a:t>
            </a:r>
            <a:r>
              <a:rPr sz="2400" spc="-5" dirty="0">
                <a:latin typeface="Times New Roman"/>
                <a:cs typeface="Times New Roman"/>
              </a:rPr>
              <a:t>element inserted.</a:t>
            </a:r>
            <a:endParaRPr sz="2400">
              <a:latin typeface="Times New Roman"/>
              <a:cs typeface="Times New Roman"/>
            </a:endParaRPr>
          </a:p>
          <a:p>
            <a:pPr marL="297180" marR="111125" indent="-284480">
              <a:lnSpc>
                <a:spcPct val="100299"/>
              </a:lnSpc>
              <a:spcBef>
                <a:spcPts val="590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9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condition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FRONT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NULL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indicates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queue</a:t>
            </a:r>
            <a:r>
              <a:rPr sz="2400" spc="-595" dirty="0">
                <a:latin typeface="Times New Roman"/>
                <a:cs typeface="Times New Roman"/>
              </a:rPr>
              <a:t> </a:t>
            </a:r>
            <a:r>
              <a:rPr sz="2400" spc="-605" dirty="0">
                <a:latin typeface="Times New Roman"/>
                <a:cs typeface="Times New Roman"/>
              </a:rPr>
              <a:t>is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empty.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 condition REAR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spc="-5" dirty="0">
                <a:latin typeface="Times New Roman"/>
                <a:cs typeface="Times New Roman"/>
              </a:rPr>
              <a:t>N-1 indicates that queue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280" dirty="0">
                <a:latin typeface="Times New Roman"/>
                <a:cs typeface="Times New Roman"/>
              </a:rPr>
              <a:t>full.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6025" y="137160"/>
            <a:ext cx="7608570" cy="103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200" y="685165"/>
            <a:ext cx="2866390" cy="1024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489" y="1709420"/>
            <a:ext cx="3657600" cy="3785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28234" y="1636395"/>
            <a:ext cx="4011295" cy="2209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0" y="4495165"/>
            <a:ext cx="4295140" cy="1188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799465" marR="5080">
              <a:lnSpc>
                <a:spcPts val="4260"/>
              </a:lnSpc>
              <a:spcBef>
                <a:spcPts val="290"/>
              </a:spcBef>
            </a:pPr>
            <a:r>
              <a:rPr spc="-10" dirty="0"/>
              <a:t>Memory </a:t>
            </a:r>
            <a:r>
              <a:rPr spc="-5" dirty="0"/>
              <a:t>Representation </a:t>
            </a:r>
            <a:r>
              <a:rPr dirty="0"/>
              <a:t>of a </a:t>
            </a:r>
            <a:r>
              <a:rPr spc="-5" dirty="0"/>
              <a:t>queue  using</a:t>
            </a:r>
            <a:r>
              <a:rPr dirty="0"/>
              <a:t> </a:t>
            </a:r>
            <a:r>
              <a:rPr spc="-5" dirty="0"/>
              <a:t>array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285"/>
              </a:spcBef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5544" y="322579"/>
            <a:ext cx="6097270" cy="1137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68779" y="295909"/>
            <a:ext cx="51231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Calibri"/>
                <a:cs typeface="Calibri"/>
              </a:rPr>
              <a:t>Primitive </a:t>
            </a:r>
            <a:r>
              <a:rPr sz="4000" spc="-5" dirty="0">
                <a:latin typeface="Calibri"/>
                <a:cs typeface="Calibri"/>
              </a:rPr>
              <a:t>Data</a:t>
            </a:r>
            <a:r>
              <a:rPr sz="4000" spc="-5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Structure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4439" y="1362709"/>
            <a:ext cx="7385050" cy="49237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95275" marR="721360" indent="-283210">
              <a:lnSpc>
                <a:spcPct val="88900"/>
              </a:lnSpc>
              <a:spcBef>
                <a:spcPts val="525"/>
              </a:spcBef>
            </a:pPr>
            <a:r>
              <a:rPr sz="3200" b="1" spc="311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3200" b="1" spc="-32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There </a:t>
            </a:r>
            <a:r>
              <a:rPr sz="3200" spc="-10" dirty="0">
                <a:latin typeface="Times New Roman"/>
                <a:cs typeface="Times New Roman"/>
              </a:rPr>
              <a:t>are </a:t>
            </a:r>
            <a:r>
              <a:rPr sz="3200" spc="-5" dirty="0">
                <a:latin typeface="Times New Roman"/>
                <a:cs typeface="Times New Roman"/>
              </a:rPr>
              <a:t>basic structures </a:t>
            </a:r>
            <a:r>
              <a:rPr sz="3200" spc="-10" dirty="0">
                <a:latin typeface="Times New Roman"/>
                <a:cs typeface="Times New Roman"/>
              </a:rPr>
              <a:t>and </a:t>
            </a:r>
            <a:r>
              <a:rPr sz="3200" spc="-390" dirty="0">
                <a:latin typeface="Times New Roman"/>
                <a:cs typeface="Times New Roman"/>
              </a:rPr>
              <a:t>directly  </a:t>
            </a:r>
            <a:r>
              <a:rPr sz="3200" dirty="0">
                <a:latin typeface="Times New Roman"/>
                <a:cs typeface="Times New Roman"/>
              </a:rPr>
              <a:t>operated upon by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5" dirty="0">
                <a:latin typeface="Times New Roman"/>
                <a:cs typeface="Times New Roman"/>
              </a:rPr>
              <a:t>machine  instructions.</a:t>
            </a:r>
            <a:endParaRPr sz="3200">
              <a:latin typeface="Times New Roman"/>
              <a:cs typeface="Times New Roman"/>
            </a:endParaRPr>
          </a:p>
          <a:p>
            <a:pPr marL="295275" marR="347980" indent="-283210">
              <a:lnSpc>
                <a:spcPts val="3790"/>
              </a:lnSpc>
              <a:spcBef>
                <a:spcPts val="830"/>
              </a:spcBef>
            </a:pPr>
            <a:r>
              <a:rPr sz="3200" b="1" spc="3110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3200" b="1" i="1" spc="-5" dirty="0">
                <a:latin typeface="Times New Roman"/>
                <a:cs typeface="Times New Roman"/>
              </a:rPr>
              <a:t>Data structures </a:t>
            </a:r>
            <a:r>
              <a:rPr sz="3200" b="1" i="1" spc="-10" dirty="0">
                <a:latin typeface="Times New Roman"/>
                <a:cs typeface="Times New Roman"/>
              </a:rPr>
              <a:t>that </a:t>
            </a:r>
            <a:r>
              <a:rPr sz="3200" b="1" i="1" spc="-5" dirty="0">
                <a:latin typeface="Times New Roman"/>
                <a:cs typeface="Times New Roman"/>
              </a:rPr>
              <a:t>are </a:t>
            </a:r>
            <a:r>
              <a:rPr sz="3200" b="1" i="1" spc="-10" dirty="0">
                <a:latin typeface="Times New Roman"/>
                <a:cs typeface="Times New Roman"/>
              </a:rPr>
              <a:t>directly  </a:t>
            </a:r>
            <a:r>
              <a:rPr sz="3200" b="1" i="1" spc="-60" dirty="0">
                <a:latin typeface="Times New Roman"/>
                <a:cs typeface="Times New Roman"/>
              </a:rPr>
              <a:t>operated </a:t>
            </a:r>
            <a:r>
              <a:rPr sz="3200" b="1" i="1" spc="-5" dirty="0">
                <a:latin typeface="Times New Roman"/>
                <a:cs typeface="Times New Roman"/>
              </a:rPr>
              <a:t>upon </a:t>
            </a:r>
            <a:r>
              <a:rPr sz="3200" b="1" i="1" spc="-10" dirty="0">
                <a:latin typeface="Times New Roman"/>
                <a:cs typeface="Times New Roman"/>
              </a:rPr>
              <a:t>the machine-level  </a:t>
            </a:r>
            <a:r>
              <a:rPr sz="3200" b="1" i="1" spc="-5" dirty="0">
                <a:latin typeface="Times New Roman"/>
                <a:cs typeface="Times New Roman"/>
              </a:rPr>
              <a:t>instructions </a:t>
            </a:r>
            <a:r>
              <a:rPr sz="3200" b="1" i="1" dirty="0">
                <a:latin typeface="Times New Roman"/>
                <a:cs typeface="Times New Roman"/>
              </a:rPr>
              <a:t>are known as </a:t>
            </a:r>
            <a:r>
              <a:rPr sz="3200" b="1" i="1" spc="-10" dirty="0">
                <a:latin typeface="Times New Roman"/>
                <a:cs typeface="Times New Roman"/>
              </a:rPr>
              <a:t>primitive </a:t>
            </a:r>
            <a:r>
              <a:rPr sz="3200" b="1" i="1" dirty="0">
                <a:latin typeface="Times New Roman"/>
                <a:cs typeface="Times New Roman"/>
              </a:rPr>
              <a:t>data  </a:t>
            </a:r>
            <a:r>
              <a:rPr sz="3200" b="1" i="1" spc="-5" dirty="0">
                <a:latin typeface="Times New Roman"/>
                <a:cs typeface="Times New Roman"/>
              </a:rPr>
              <a:t>structures.</a:t>
            </a:r>
            <a:endParaRPr sz="3200">
              <a:latin typeface="Times New Roman"/>
              <a:cs typeface="Times New Roman"/>
            </a:endParaRPr>
          </a:p>
          <a:p>
            <a:pPr marL="295275" marR="5080" indent="-283210">
              <a:lnSpc>
                <a:spcPts val="3790"/>
              </a:lnSpc>
              <a:spcBef>
                <a:spcPts val="660"/>
              </a:spcBef>
            </a:pPr>
            <a:r>
              <a:rPr sz="3200" b="1" spc="311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3200" b="1" spc="-30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Integer, </a:t>
            </a:r>
            <a:r>
              <a:rPr sz="3200" spc="-10" dirty="0">
                <a:latin typeface="Times New Roman"/>
                <a:cs typeface="Times New Roman"/>
              </a:rPr>
              <a:t>Floating-point </a:t>
            </a:r>
            <a:r>
              <a:rPr sz="3200" spc="-30" dirty="0">
                <a:latin typeface="Times New Roman"/>
                <a:cs typeface="Times New Roman"/>
              </a:rPr>
              <a:t>number, </a:t>
            </a:r>
            <a:r>
              <a:rPr sz="3200" spc="-215" dirty="0">
                <a:latin typeface="Times New Roman"/>
                <a:cs typeface="Times New Roman"/>
              </a:rPr>
              <a:t>Character  </a:t>
            </a:r>
            <a:r>
              <a:rPr sz="3200" spc="-5" dirty="0">
                <a:latin typeface="Times New Roman"/>
                <a:cs typeface="Times New Roman"/>
              </a:rPr>
              <a:t>constants, string constants, pointers </a:t>
            </a:r>
            <a:r>
              <a:rPr sz="3200" spc="-10" dirty="0">
                <a:latin typeface="Times New Roman"/>
                <a:cs typeface="Times New Roman"/>
              </a:rPr>
              <a:t>etc, fall  </a:t>
            </a:r>
            <a:r>
              <a:rPr sz="3200" spc="-5" dirty="0">
                <a:latin typeface="Times New Roman"/>
                <a:cs typeface="Times New Roman"/>
              </a:rPr>
              <a:t>in this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category.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9705" y="4459604"/>
            <a:ext cx="2009775" cy="514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7285" y="75564"/>
            <a:ext cx="6358890" cy="11163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07285" y="669925"/>
            <a:ext cx="3347720" cy="11163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03960" y="33020"/>
            <a:ext cx="80391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0" spc="-5" dirty="0">
                <a:latin typeface="Trebuchet MS"/>
                <a:cs typeface="Trebuchet MS"/>
              </a:rPr>
              <a:t>Queue Insertion Operation</a:t>
            </a:r>
            <a:r>
              <a:rPr sz="3900" b="0" spc="-90" dirty="0">
                <a:latin typeface="Trebuchet MS"/>
                <a:cs typeface="Trebuchet MS"/>
              </a:rPr>
              <a:t> </a:t>
            </a:r>
            <a:r>
              <a:rPr sz="3900" b="0" spc="-5" dirty="0">
                <a:latin typeface="Trebuchet MS"/>
                <a:cs typeface="Trebuchet MS"/>
              </a:rPr>
              <a:t>(ENQUEU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3960" y="632459"/>
            <a:ext cx="5274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12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800" b="1" spc="125" dirty="0">
                <a:latin typeface="Calibri"/>
                <a:cs typeface="Calibri"/>
              </a:rPr>
              <a:t>ALGORITHM: </a:t>
            </a:r>
            <a:r>
              <a:rPr sz="1800" b="1" spc="-5" dirty="0">
                <a:latin typeface="Calibri"/>
                <a:cs typeface="Calibri"/>
              </a:rPr>
              <a:t>ENQUEUE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b="1" spc="-5" dirty="0">
                <a:latin typeface="Calibri"/>
                <a:cs typeface="Calibri"/>
              </a:rPr>
              <a:t>QUEUE, REAR, </a:t>
            </a:r>
            <a:r>
              <a:rPr sz="1800" b="1" spc="-30" dirty="0">
                <a:latin typeface="Calibri"/>
                <a:cs typeface="Calibri"/>
              </a:rPr>
              <a:t>FRONT,</a:t>
            </a:r>
            <a:r>
              <a:rPr sz="1800" b="1" spc="-110" dirty="0">
                <a:latin typeface="Calibri"/>
                <a:cs typeface="Calibri"/>
              </a:rPr>
              <a:t> </a:t>
            </a:r>
            <a:r>
              <a:rPr sz="1800" b="1" spc="-260" dirty="0">
                <a:latin typeface="Calibri"/>
                <a:cs typeface="Calibri"/>
              </a:rPr>
              <a:t>ITEM</a:t>
            </a:r>
            <a:r>
              <a:rPr sz="1800" spc="-26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701675" marR="5080">
              <a:lnSpc>
                <a:spcPts val="2130"/>
              </a:lnSpc>
              <a:spcBef>
                <a:spcPts val="195"/>
              </a:spcBef>
            </a:pPr>
            <a:r>
              <a:rPr spc="-5" dirty="0"/>
              <a:t>QUEUE is the array with </a:t>
            </a:r>
            <a:r>
              <a:rPr dirty="0"/>
              <a:t>N </a:t>
            </a:r>
            <a:r>
              <a:rPr spc="-5" dirty="0"/>
              <a:t>elements. FRONT is the </a:t>
            </a:r>
            <a:r>
              <a:rPr dirty="0"/>
              <a:t>pointer </a:t>
            </a:r>
            <a:r>
              <a:rPr spc="-5" dirty="0"/>
              <a:t>that contains the  location </a:t>
            </a:r>
            <a:r>
              <a:rPr dirty="0"/>
              <a:t>of </a:t>
            </a:r>
            <a:r>
              <a:rPr spc="-10" dirty="0"/>
              <a:t>the </a:t>
            </a:r>
            <a:r>
              <a:rPr spc="-5" dirty="0"/>
              <a:t>element to </a:t>
            </a:r>
            <a:r>
              <a:rPr dirty="0"/>
              <a:t>be deleted </a:t>
            </a:r>
            <a:r>
              <a:rPr spc="-5" dirty="0"/>
              <a:t>and REAR contains the location </a:t>
            </a:r>
            <a:r>
              <a:rPr spc="-10" dirty="0"/>
              <a:t>of </a:t>
            </a:r>
            <a:r>
              <a:rPr spc="-5" dirty="0"/>
              <a:t>the  inserted </a:t>
            </a:r>
            <a:r>
              <a:rPr spc="-10" dirty="0"/>
              <a:t>element. </a:t>
            </a:r>
            <a:r>
              <a:rPr dirty="0"/>
              <a:t>ITEM </a:t>
            </a:r>
            <a:r>
              <a:rPr spc="-5" dirty="0"/>
              <a:t>is the element to </a:t>
            </a:r>
            <a:r>
              <a:rPr dirty="0"/>
              <a:t>be</a:t>
            </a:r>
            <a:r>
              <a:rPr spc="-5" dirty="0"/>
              <a:t> inserted.</a:t>
            </a:r>
          </a:p>
          <a:p>
            <a:pPr marL="1250950" marR="3006725" indent="-833119">
              <a:lnSpc>
                <a:spcPts val="2750"/>
              </a:lnSpc>
              <a:spcBef>
                <a:spcPts val="135"/>
              </a:spcBef>
            </a:pPr>
            <a:r>
              <a:rPr spc="-5" dirty="0"/>
              <a:t>Step </a:t>
            </a:r>
            <a:r>
              <a:rPr dirty="0"/>
              <a:t>1: </a:t>
            </a:r>
            <a:r>
              <a:rPr spc="-5" dirty="0"/>
              <a:t>if REAR </a:t>
            </a:r>
            <a:r>
              <a:rPr dirty="0"/>
              <a:t>= </a:t>
            </a:r>
            <a:r>
              <a:rPr spc="-5" dirty="0"/>
              <a:t>N-1 then [Check Overflow]  PRINT “QUEUE is Full </a:t>
            </a:r>
            <a:r>
              <a:rPr dirty="0"/>
              <a:t>or</a:t>
            </a:r>
            <a:r>
              <a:rPr spc="-55" dirty="0"/>
              <a:t> </a:t>
            </a:r>
            <a:r>
              <a:rPr spc="-5" dirty="0"/>
              <a:t>Overflow”</a:t>
            </a:r>
          </a:p>
          <a:p>
            <a:pPr marL="1250950" marR="5797550">
              <a:lnSpc>
                <a:spcPts val="2750"/>
              </a:lnSpc>
              <a:spcBef>
                <a:spcPts val="10"/>
              </a:spcBef>
            </a:pPr>
            <a:r>
              <a:rPr spc="-5" dirty="0"/>
              <a:t>Exit  </a:t>
            </a:r>
            <a:r>
              <a:rPr dirty="0"/>
              <a:t>[End</a:t>
            </a:r>
            <a:r>
              <a:rPr spc="-90" dirty="0"/>
              <a:t> </a:t>
            </a:r>
            <a:r>
              <a:rPr spc="-10" dirty="0"/>
              <a:t>if]</a:t>
            </a:r>
          </a:p>
          <a:p>
            <a:pPr marL="1250950" marR="1280160" indent="-833119">
              <a:lnSpc>
                <a:spcPts val="2750"/>
              </a:lnSpc>
              <a:spcBef>
                <a:spcPts val="20"/>
              </a:spcBef>
            </a:pPr>
            <a:r>
              <a:rPr spc="-5" dirty="0"/>
              <a:t>Step </a:t>
            </a:r>
            <a:r>
              <a:rPr dirty="0"/>
              <a:t>2: </a:t>
            </a:r>
            <a:r>
              <a:rPr spc="-5" dirty="0"/>
              <a:t>if FRONT </a:t>
            </a:r>
            <a:r>
              <a:rPr dirty="0"/>
              <a:t>= </a:t>
            </a:r>
            <a:r>
              <a:rPr spc="-5" dirty="0"/>
              <a:t>NULL then [Check Whether Queue is empty]  FRONT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-1</a:t>
            </a:r>
          </a:p>
          <a:p>
            <a:pPr marL="1250950">
              <a:lnSpc>
                <a:spcPct val="100000"/>
              </a:lnSpc>
              <a:spcBef>
                <a:spcPts val="420"/>
              </a:spcBef>
            </a:pPr>
            <a:r>
              <a:rPr spc="-5" dirty="0"/>
              <a:t>REAR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-1</a:t>
            </a:r>
          </a:p>
          <a:p>
            <a:pPr marL="1250950">
              <a:lnSpc>
                <a:spcPct val="100000"/>
              </a:lnSpc>
              <a:spcBef>
                <a:spcPts val="600"/>
              </a:spcBef>
            </a:pPr>
            <a:r>
              <a:rPr spc="-5" dirty="0"/>
              <a:t>else</a:t>
            </a:r>
          </a:p>
          <a:p>
            <a:pPr marL="1252855">
              <a:lnSpc>
                <a:spcPct val="100000"/>
              </a:lnSpc>
              <a:spcBef>
                <a:spcPts val="600"/>
              </a:spcBef>
            </a:pPr>
            <a:r>
              <a:rPr spc="-5" dirty="0"/>
              <a:t>REAR </a:t>
            </a:r>
            <a:r>
              <a:rPr dirty="0"/>
              <a:t>= </a:t>
            </a:r>
            <a:r>
              <a:rPr spc="-5" dirty="0"/>
              <a:t>REAR </a:t>
            </a:r>
            <a:r>
              <a:rPr dirty="0"/>
              <a:t>+ 1 [Increment </a:t>
            </a:r>
            <a:r>
              <a:rPr spc="-5" dirty="0"/>
              <a:t>REAR</a:t>
            </a:r>
            <a:r>
              <a:rPr spc="-30" dirty="0"/>
              <a:t> </a:t>
            </a:r>
            <a:r>
              <a:rPr spc="-5" dirty="0"/>
              <a:t>Pointer]</a:t>
            </a:r>
          </a:p>
          <a:p>
            <a:pPr marL="417830" marR="1296035" indent="2540">
              <a:lnSpc>
                <a:spcPct val="127800"/>
              </a:lnSpc>
              <a:tabLst>
                <a:tab pos="1931035" algn="l"/>
              </a:tabLst>
            </a:pPr>
            <a:r>
              <a:rPr spc="-5" dirty="0"/>
              <a:t>Step </a:t>
            </a:r>
            <a:r>
              <a:rPr dirty="0"/>
              <a:t>3: </a:t>
            </a:r>
            <a:r>
              <a:rPr spc="-5" dirty="0"/>
              <a:t>QUEUE[REAR] </a:t>
            </a:r>
            <a:r>
              <a:rPr dirty="0"/>
              <a:t>= </a:t>
            </a:r>
            <a:r>
              <a:rPr spc="-5" dirty="0"/>
              <a:t>ITEM </a:t>
            </a:r>
            <a:r>
              <a:rPr dirty="0"/>
              <a:t>[Copy ITEM </a:t>
            </a:r>
            <a:r>
              <a:rPr spc="-5" dirty="0"/>
              <a:t>to REAR </a:t>
            </a:r>
            <a:r>
              <a:rPr dirty="0"/>
              <a:t>position]  </a:t>
            </a:r>
            <a:r>
              <a:rPr spc="-5" dirty="0"/>
              <a:t>Step </a:t>
            </a:r>
            <a:r>
              <a:rPr dirty="0"/>
              <a:t>4: </a:t>
            </a:r>
            <a:r>
              <a:rPr spc="-5" dirty="0"/>
              <a:t>Return	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58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28104" y="2914014"/>
            <a:ext cx="2069464" cy="5695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1129" y="5340984"/>
            <a:ext cx="2057400" cy="5607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6679" y="3105150"/>
            <a:ext cx="2009775" cy="514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5773" y="4889550"/>
            <a:ext cx="2011610" cy="514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76450" y="75564"/>
            <a:ext cx="7038975" cy="11163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6450" y="669925"/>
            <a:ext cx="3646170" cy="11163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70610" y="33020"/>
            <a:ext cx="819530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5" dirty="0">
                <a:latin typeface="Arial"/>
                <a:cs typeface="Arial"/>
              </a:rPr>
              <a:t>Queue Deletion Operation</a:t>
            </a:r>
            <a:r>
              <a:rPr sz="3900" spc="-35" dirty="0">
                <a:latin typeface="Arial"/>
                <a:cs typeface="Arial"/>
              </a:rPr>
              <a:t> </a:t>
            </a:r>
            <a:r>
              <a:rPr sz="3900" spc="-5" dirty="0">
                <a:latin typeface="Arial"/>
                <a:cs typeface="Arial"/>
              </a:rPr>
              <a:t>(DEQUE</a:t>
            </a:r>
            <a:endParaRPr sz="3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0610" y="627379"/>
            <a:ext cx="5101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ALGORITHM: DEQUEUE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b="1" spc="-5" dirty="0">
                <a:latin typeface="Calibri"/>
                <a:cs typeface="Calibri"/>
              </a:rPr>
              <a:t>QUEUE, REAR, FRONT,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ITEM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701675" marR="5080">
              <a:lnSpc>
                <a:spcPts val="2130"/>
              </a:lnSpc>
              <a:spcBef>
                <a:spcPts val="195"/>
              </a:spcBef>
            </a:pPr>
            <a:r>
              <a:rPr spc="-5" dirty="0"/>
              <a:t>QUEUE is the array with </a:t>
            </a:r>
            <a:r>
              <a:rPr dirty="0"/>
              <a:t>N </a:t>
            </a:r>
            <a:r>
              <a:rPr spc="-5" dirty="0"/>
              <a:t>elements. FRONT is the </a:t>
            </a:r>
            <a:r>
              <a:rPr dirty="0"/>
              <a:t>pointer </a:t>
            </a:r>
            <a:r>
              <a:rPr spc="-5" dirty="0"/>
              <a:t>that contains the  location </a:t>
            </a:r>
            <a:r>
              <a:rPr dirty="0"/>
              <a:t>of </a:t>
            </a:r>
            <a:r>
              <a:rPr spc="-10" dirty="0"/>
              <a:t>the </a:t>
            </a:r>
            <a:r>
              <a:rPr spc="-5" dirty="0"/>
              <a:t>element to </a:t>
            </a:r>
            <a:r>
              <a:rPr dirty="0"/>
              <a:t>be deleted </a:t>
            </a:r>
            <a:r>
              <a:rPr spc="-5" dirty="0"/>
              <a:t>and REAR contains the location </a:t>
            </a:r>
            <a:r>
              <a:rPr spc="-10" dirty="0"/>
              <a:t>of </a:t>
            </a:r>
            <a:r>
              <a:rPr spc="-5" dirty="0"/>
              <a:t>the  inserted </a:t>
            </a:r>
            <a:r>
              <a:rPr spc="-10" dirty="0"/>
              <a:t>element. </a:t>
            </a:r>
            <a:r>
              <a:rPr dirty="0"/>
              <a:t>ITEM </a:t>
            </a:r>
            <a:r>
              <a:rPr spc="-5" dirty="0"/>
              <a:t>is the element to </a:t>
            </a:r>
            <a:r>
              <a:rPr dirty="0"/>
              <a:t>be</a:t>
            </a:r>
            <a:r>
              <a:rPr spc="-5" dirty="0"/>
              <a:t> inserted.</a:t>
            </a:r>
          </a:p>
          <a:p>
            <a:pPr marL="701675" marR="1280160" indent="-284480">
              <a:lnSpc>
                <a:spcPts val="2750"/>
              </a:lnSpc>
              <a:spcBef>
                <a:spcPts val="135"/>
              </a:spcBef>
            </a:pPr>
            <a:r>
              <a:rPr spc="-5" dirty="0"/>
              <a:t>Step </a:t>
            </a:r>
            <a:r>
              <a:rPr dirty="0"/>
              <a:t>1: </a:t>
            </a:r>
            <a:r>
              <a:rPr spc="-5" dirty="0"/>
              <a:t>if FRONT </a:t>
            </a:r>
            <a:r>
              <a:rPr dirty="0"/>
              <a:t>= </a:t>
            </a:r>
            <a:r>
              <a:rPr spc="-5" dirty="0"/>
              <a:t>NULL then [Check Whether Queue is empty]  PRINT “QUEUE is Empty </a:t>
            </a:r>
            <a:r>
              <a:rPr spc="-10" dirty="0"/>
              <a:t>or </a:t>
            </a:r>
            <a:r>
              <a:rPr spc="-5" dirty="0"/>
              <a:t>Underflow”</a:t>
            </a:r>
          </a:p>
          <a:p>
            <a:pPr marL="701675" marR="6346190">
              <a:lnSpc>
                <a:spcPts val="2750"/>
              </a:lnSpc>
              <a:spcBef>
                <a:spcPts val="10"/>
              </a:spcBef>
            </a:pPr>
            <a:r>
              <a:rPr spc="-5" dirty="0"/>
              <a:t>Exit  </a:t>
            </a:r>
            <a:r>
              <a:rPr dirty="0"/>
              <a:t>[End</a:t>
            </a:r>
            <a:r>
              <a:rPr spc="-85" dirty="0"/>
              <a:t> </a:t>
            </a:r>
            <a:r>
              <a:rPr spc="-10" dirty="0"/>
              <a:t>if]</a:t>
            </a:r>
          </a:p>
          <a:p>
            <a:pPr marL="417830">
              <a:lnSpc>
                <a:spcPct val="100000"/>
              </a:lnSpc>
              <a:spcBef>
                <a:spcPts val="420"/>
              </a:spcBef>
            </a:pPr>
            <a:r>
              <a:rPr spc="-5" dirty="0"/>
              <a:t>Step </a:t>
            </a:r>
            <a:r>
              <a:rPr dirty="0"/>
              <a:t>2: ITEM =</a:t>
            </a:r>
            <a:r>
              <a:rPr spc="-5" dirty="0"/>
              <a:t> </a:t>
            </a:r>
            <a:r>
              <a:rPr spc="-10" dirty="0"/>
              <a:t>QUEUE[FRONT]</a:t>
            </a:r>
          </a:p>
          <a:p>
            <a:pPr marL="701675" marR="1233170" indent="-284480">
              <a:lnSpc>
                <a:spcPct val="127299"/>
              </a:lnSpc>
              <a:spcBef>
                <a:spcPts val="10"/>
              </a:spcBef>
            </a:pPr>
            <a:r>
              <a:rPr spc="-5" dirty="0"/>
              <a:t>Step </a:t>
            </a:r>
            <a:r>
              <a:rPr dirty="0"/>
              <a:t>3: </a:t>
            </a:r>
            <a:r>
              <a:rPr spc="-5" dirty="0"/>
              <a:t>if FRONT </a:t>
            </a:r>
            <a:r>
              <a:rPr dirty="0"/>
              <a:t>= </a:t>
            </a:r>
            <a:r>
              <a:rPr spc="-5" dirty="0"/>
              <a:t>REAR then </a:t>
            </a:r>
            <a:r>
              <a:rPr dirty="0"/>
              <a:t>[if </a:t>
            </a:r>
            <a:r>
              <a:rPr spc="-5" dirty="0"/>
              <a:t>QUEUE </a:t>
            </a:r>
            <a:r>
              <a:rPr dirty="0"/>
              <a:t>has only one </a:t>
            </a:r>
            <a:r>
              <a:rPr spc="-5" dirty="0"/>
              <a:t>element]  FRONT </a:t>
            </a:r>
            <a:r>
              <a:rPr dirty="0"/>
              <a:t>=</a:t>
            </a:r>
            <a:r>
              <a:rPr spc="-15" dirty="0"/>
              <a:t> </a:t>
            </a:r>
            <a:r>
              <a:rPr spc="-5" dirty="0"/>
              <a:t>NULL</a:t>
            </a:r>
          </a:p>
          <a:p>
            <a:pPr marL="701675">
              <a:lnSpc>
                <a:spcPct val="100000"/>
              </a:lnSpc>
              <a:spcBef>
                <a:spcPts val="610"/>
              </a:spcBef>
            </a:pPr>
            <a:r>
              <a:rPr spc="-5" dirty="0"/>
              <a:t>REAR </a:t>
            </a:r>
            <a:r>
              <a:rPr dirty="0"/>
              <a:t>=</a:t>
            </a:r>
            <a:r>
              <a:rPr spc="-15" dirty="0"/>
              <a:t> </a:t>
            </a:r>
            <a:r>
              <a:rPr spc="-5" dirty="0"/>
              <a:t>NULL</a:t>
            </a:r>
          </a:p>
          <a:p>
            <a:pPr marL="701675">
              <a:lnSpc>
                <a:spcPct val="100000"/>
              </a:lnSpc>
              <a:spcBef>
                <a:spcPts val="600"/>
              </a:spcBef>
            </a:pPr>
            <a:r>
              <a:rPr spc="-5" dirty="0"/>
              <a:t>else</a:t>
            </a:r>
          </a:p>
          <a:p>
            <a:pPr marL="417830" marR="2319020" indent="284480">
              <a:lnSpc>
                <a:spcPct val="127800"/>
              </a:lnSpc>
            </a:pPr>
            <a:r>
              <a:rPr spc="-5" dirty="0"/>
              <a:t>FRONT </a:t>
            </a:r>
            <a:r>
              <a:rPr dirty="0"/>
              <a:t>= </a:t>
            </a:r>
            <a:r>
              <a:rPr spc="-5" dirty="0"/>
              <a:t>FRONT </a:t>
            </a:r>
            <a:r>
              <a:rPr dirty="0"/>
              <a:t>+ 1 </a:t>
            </a:r>
            <a:r>
              <a:rPr spc="-5" dirty="0"/>
              <a:t>[Increment FRONT pointer]  Step </a:t>
            </a:r>
            <a:r>
              <a:rPr dirty="0"/>
              <a:t>4:</a:t>
            </a:r>
            <a:r>
              <a:rPr spc="-5" dirty="0"/>
              <a:t> Return</a:t>
            </a:r>
          </a:p>
        </p:txBody>
      </p:sp>
      <p:sp>
        <p:nvSpPr>
          <p:cNvPr id="21" name="object 21"/>
          <p:cNvSpPr/>
          <p:nvPr/>
        </p:nvSpPr>
        <p:spPr>
          <a:xfrm>
            <a:off x="6501129" y="5767704"/>
            <a:ext cx="2057400" cy="563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59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239" y="278765"/>
            <a:ext cx="6179185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89710" y="233679"/>
            <a:ext cx="551561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latin typeface="Arial"/>
                <a:cs typeface="Arial"/>
              </a:rPr>
              <a:t>Application </a:t>
            </a:r>
            <a:r>
              <a:rPr sz="4300" dirty="0">
                <a:latin typeface="Arial"/>
                <a:cs typeface="Arial"/>
              </a:rPr>
              <a:t>of</a:t>
            </a:r>
            <a:r>
              <a:rPr sz="4300" spc="-65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Queue</a:t>
            </a:r>
            <a:endParaRPr sz="43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60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97660" y="1337309"/>
            <a:ext cx="7162800" cy="446786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Simulation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5" dirty="0">
                <a:latin typeface="Times New Roman"/>
                <a:cs typeface="Times New Roman"/>
              </a:rPr>
              <a:t>Various </a:t>
            </a:r>
            <a:r>
              <a:rPr sz="3200" spc="-10" dirty="0">
                <a:latin typeface="Times New Roman"/>
                <a:cs typeface="Times New Roman"/>
              </a:rPr>
              <a:t>features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Operating</a:t>
            </a:r>
            <a:r>
              <a:rPr sz="3200" spc="10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system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Multi-programming platform</a:t>
            </a:r>
            <a:r>
              <a:rPr sz="3200" spc="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systems.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Different types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scheduling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algorithms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Round robin technique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algorithms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Printer server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routines</a:t>
            </a:r>
            <a:endParaRPr sz="3200">
              <a:latin typeface="Times New Roman"/>
              <a:cs typeface="Times New Roman"/>
            </a:endParaRPr>
          </a:p>
          <a:p>
            <a:pPr marL="295275" marR="1256665" indent="-283210">
              <a:lnSpc>
                <a:spcPts val="3790"/>
              </a:lnSpc>
              <a:spcBef>
                <a:spcPts val="785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5" dirty="0">
                <a:latin typeface="Times New Roman"/>
                <a:cs typeface="Times New Roman"/>
              </a:rPr>
              <a:t>Various </a:t>
            </a:r>
            <a:r>
              <a:rPr sz="3200" spc="-10" dirty="0">
                <a:latin typeface="Times New Roman"/>
                <a:cs typeface="Times New Roman"/>
              </a:rPr>
              <a:t>application </a:t>
            </a:r>
            <a:r>
              <a:rPr sz="3200" spc="-25" dirty="0">
                <a:latin typeface="Times New Roman"/>
                <a:cs typeface="Times New Roman"/>
              </a:rPr>
              <a:t>software’s </a:t>
            </a:r>
            <a:r>
              <a:rPr sz="3200" spc="-5" dirty="0">
                <a:latin typeface="Times New Roman"/>
                <a:cs typeface="Times New Roman"/>
              </a:rPr>
              <a:t>is  </a:t>
            </a:r>
            <a:r>
              <a:rPr sz="3200" spc="-100" dirty="0">
                <a:latin typeface="Times New Roman"/>
                <a:cs typeface="Times New Roman"/>
              </a:rPr>
              <a:t>also </a:t>
            </a:r>
            <a:r>
              <a:rPr sz="3200" spc="-5" dirty="0">
                <a:latin typeface="Times New Roman"/>
                <a:cs typeface="Times New Roman"/>
              </a:rPr>
              <a:t>based </a:t>
            </a:r>
            <a:r>
              <a:rPr sz="3200" dirty="0">
                <a:latin typeface="Times New Roman"/>
                <a:cs typeface="Times New Roman"/>
              </a:rPr>
              <a:t>on queue data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structure.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2043" y="351369"/>
            <a:ext cx="1095828" cy="438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95400" y="170179"/>
            <a:ext cx="10680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L</a:t>
            </a:r>
            <a:r>
              <a:rPr sz="4000" spc="-15" dirty="0"/>
              <a:t>i</a:t>
            </a:r>
            <a:r>
              <a:rPr sz="4000" spc="-5" dirty="0"/>
              <a:t>st</a:t>
            </a:r>
            <a:r>
              <a:rPr sz="4000" dirty="0"/>
              <a:t>s</a:t>
            </a:r>
            <a:endParaRPr sz="4000"/>
          </a:p>
        </p:txBody>
      </p:sp>
      <p:sp>
        <p:nvSpPr>
          <p:cNvPr id="16" name="object 16"/>
          <p:cNvSpPr txBox="1"/>
          <p:nvPr/>
        </p:nvSpPr>
        <p:spPr>
          <a:xfrm>
            <a:off x="1107439" y="730250"/>
            <a:ext cx="7264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499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lists </a:t>
            </a:r>
            <a:r>
              <a:rPr sz="3200" spc="-10" dirty="0">
                <a:latin typeface="Times New Roman"/>
                <a:cs typeface="Times New Roman"/>
              </a:rPr>
              <a:t>(Linear linked </a:t>
            </a:r>
            <a:r>
              <a:rPr sz="3200" spc="-5" dirty="0">
                <a:latin typeface="Times New Roman"/>
                <a:cs typeface="Times New Roman"/>
              </a:rPr>
              <a:t>list) </a:t>
            </a:r>
            <a:r>
              <a:rPr sz="3200" spc="-10" dirty="0">
                <a:latin typeface="Times New Roman"/>
                <a:cs typeface="Times New Roman"/>
              </a:rPr>
              <a:t>can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defined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90650" y="1051559"/>
            <a:ext cx="6689725" cy="853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 marR="5080">
              <a:lnSpc>
                <a:spcPct val="69800"/>
              </a:lnSpc>
              <a:spcBef>
                <a:spcPts val="1260"/>
              </a:spcBef>
            </a:pPr>
            <a:r>
              <a:rPr sz="3200" spc="-5" dirty="0">
                <a:latin typeface="Times New Roman"/>
                <a:cs typeface="Times New Roman"/>
              </a:rPr>
              <a:t>as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10" dirty="0">
                <a:latin typeface="Times New Roman"/>
                <a:cs typeface="Times New Roman"/>
              </a:rPr>
              <a:t>collection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variable number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5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  </a:t>
            </a:r>
            <a:r>
              <a:rPr sz="3200" spc="-15" dirty="0">
                <a:latin typeface="Times New Roman"/>
                <a:cs typeface="Times New Roman"/>
              </a:rPr>
              <a:t>items </a:t>
            </a:r>
            <a:r>
              <a:rPr sz="3200" spc="-5" dirty="0">
                <a:latin typeface="Times New Roman"/>
                <a:cs typeface="Times New Roman"/>
              </a:rPr>
              <a:t>called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latin typeface="Times New Roman"/>
                <a:cs typeface="Times New Roman"/>
              </a:rPr>
              <a:t>nodes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439" y="1831340"/>
            <a:ext cx="6146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499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Lists are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15" dirty="0">
                <a:latin typeface="Times New Roman"/>
                <a:cs typeface="Times New Roman"/>
              </a:rPr>
              <a:t>most commonly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used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7439" y="2106929"/>
            <a:ext cx="7576184" cy="27609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459"/>
              </a:spcBef>
            </a:pPr>
            <a:r>
              <a:rPr sz="3200" spc="-105" dirty="0">
                <a:latin typeface="Times New Roman"/>
                <a:cs typeface="Times New Roman"/>
              </a:rPr>
              <a:t>non- </a:t>
            </a:r>
            <a:r>
              <a:rPr sz="3200" spc="-5" dirty="0">
                <a:latin typeface="Times New Roman"/>
                <a:cs typeface="Times New Roman"/>
              </a:rPr>
              <a:t>primitive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structures.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9499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Each nodes is </a:t>
            </a:r>
            <a:r>
              <a:rPr sz="3200" dirty="0">
                <a:latin typeface="Times New Roman"/>
                <a:cs typeface="Times New Roman"/>
              </a:rPr>
              <a:t>divided </a:t>
            </a:r>
            <a:r>
              <a:rPr sz="3200" spc="-5" dirty="0">
                <a:latin typeface="Times New Roman"/>
                <a:cs typeface="Times New Roman"/>
              </a:rPr>
              <a:t>into two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parts:</a:t>
            </a:r>
            <a:endParaRPr sz="3200">
              <a:latin typeface="Times New Roman"/>
              <a:cs typeface="Times New Roman"/>
            </a:endParaRPr>
          </a:p>
          <a:p>
            <a:pPr marL="569595" marR="1193800" indent="-237490">
              <a:lnSpc>
                <a:spcPts val="3030"/>
              </a:lnSpc>
              <a:spcBef>
                <a:spcPts val="545"/>
              </a:spcBef>
              <a:buClr>
                <a:srgbClr val="3790A6"/>
              </a:buClr>
              <a:buFont typeface="Verdana"/>
              <a:buChar char="◦"/>
              <a:tabLst>
                <a:tab pos="57023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first part contains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information </a:t>
            </a:r>
            <a:r>
              <a:rPr sz="2800" dirty="0">
                <a:latin typeface="Times New Roman"/>
                <a:cs typeface="Times New Roman"/>
              </a:rPr>
              <a:t>of  the</a:t>
            </a:r>
            <a:r>
              <a:rPr sz="2800" spc="-5" dirty="0">
                <a:latin typeface="Times New Roman"/>
                <a:cs typeface="Times New Roman"/>
              </a:rPr>
              <a:t> element.</a:t>
            </a:r>
            <a:endParaRPr sz="2800">
              <a:latin typeface="Times New Roman"/>
              <a:cs typeface="Times New Roman"/>
            </a:endParaRPr>
          </a:p>
          <a:p>
            <a:pPr marL="569595" marR="5080" indent="-237490">
              <a:lnSpc>
                <a:spcPts val="3030"/>
              </a:lnSpc>
              <a:spcBef>
                <a:spcPts val="520"/>
              </a:spcBef>
              <a:buClr>
                <a:srgbClr val="3790A6"/>
              </a:buClr>
              <a:buFont typeface="Verdana"/>
              <a:buChar char="◦"/>
              <a:tabLst>
                <a:tab pos="570230" algn="l"/>
              </a:tabLst>
            </a:pPr>
            <a:r>
              <a:rPr sz="2800" dirty="0">
                <a:latin typeface="Times New Roman"/>
                <a:cs typeface="Times New Roman"/>
              </a:rPr>
              <a:t>o </a:t>
            </a:r>
            <a:r>
              <a:rPr sz="2800" spc="-5" dirty="0">
                <a:latin typeface="Times New Roman"/>
                <a:cs typeface="Times New Roman"/>
              </a:rPr>
              <a:t>The second part contains the </a:t>
            </a:r>
            <a:r>
              <a:rPr sz="2800" spc="-20" dirty="0">
                <a:latin typeface="Times New Roman"/>
                <a:cs typeface="Times New Roman"/>
              </a:rPr>
              <a:t>memory </a:t>
            </a:r>
            <a:r>
              <a:rPr sz="2800" spc="-10" dirty="0">
                <a:latin typeface="Times New Roman"/>
                <a:cs typeface="Times New Roman"/>
              </a:rPr>
              <a:t>address 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next node in the </a:t>
            </a:r>
            <a:r>
              <a:rPr sz="2800" spc="-5" dirty="0">
                <a:latin typeface="Times New Roman"/>
                <a:cs typeface="Times New Roman"/>
              </a:rPr>
              <a:t>list. Also called Link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part.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99614" y="4915534"/>
            <a:ext cx="6050279" cy="137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61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8384" y="929005"/>
            <a:ext cx="4072255" cy="4355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4293" y="663789"/>
            <a:ext cx="1095828" cy="438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511809"/>
            <a:ext cx="1068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L</a:t>
            </a:r>
            <a:r>
              <a:rPr sz="4000" spc="-5" dirty="0"/>
              <a:t>is</a:t>
            </a:r>
            <a:r>
              <a:rPr sz="4000" spc="-10" dirty="0"/>
              <a:t>t</a:t>
            </a:r>
            <a:r>
              <a:rPr sz="4000" dirty="0"/>
              <a:t>s</a:t>
            </a:r>
            <a:endParaRPr sz="40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62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76300" y="1210309"/>
            <a:ext cx="4326890" cy="2645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613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45" dirty="0">
                <a:latin typeface="Times New Roman"/>
                <a:cs typeface="Times New Roman"/>
              </a:rPr>
              <a:t>Types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linked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lists:</a:t>
            </a:r>
            <a:endParaRPr sz="3200">
              <a:latin typeface="Times New Roman"/>
              <a:cs typeface="Times New Roman"/>
            </a:endParaRPr>
          </a:p>
          <a:p>
            <a:pPr marL="571500" indent="-238760">
              <a:lnSpc>
                <a:spcPts val="3335"/>
              </a:lnSpc>
              <a:spcBef>
                <a:spcPts val="349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Single </a:t>
            </a:r>
            <a:r>
              <a:rPr sz="2800" dirty="0">
                <a:latin typeface="Times New Roman"/>
                <a:cs typeface="Times New Roman"/>
              </a:rPr>
              <a:t>linked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list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ts val="3300"/>
              </a:lnSpc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Doubly linked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list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ts val="3315"/>
              </a:lnSpc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Single circular </a:t>
            </a:r>
            <a:r>
              <a:rPr sz="2800" dirty="0">
                <a:latin typeface="Times New Roman"/>
                <a:cs typeface="Times New Roman"/>
              </a:rPr>
              <a:t>linked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list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ts val="3350"/>
              </a:lnSpc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Doubly circular linked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list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975" y="367665"/>
            <a:ext cx="4109720" cy="1125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10689" y="341629"/>
            <a:ext cx="3326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6F3003"/>
                </a:solidFill>
                <a:latin typeface="Calibri"/>
                <a:cs typeface="Calibri"/>
              </a:rPr>
              <a:t>Single linked</a:t>
            </a:r>
            <a:r>
              <a:rPr sz="4000" b="0" spc="-85" dirty="0">
                <a:solidFill>
                  <a:srgbClr val="6F3003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6F3003"/>
                </a:solidFill>
                <a:latin typeface="Calibri"/>
                <a:cs typeface="Calibri"/>
              </a:rPr>
              <a:t>list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1889" y="1461770"/>
            <a:ext cx="7502525" cy="221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6409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A </a:t>
            </a:r>
            <a:r>
              <a:rPr sz="2400" b="1" i="1" spc="-5" dirty="0">
                <a:latin typeface="Times New Roman"/>
                <a:cs typeface="Times New Roman"/>
              </a:rPr>
              <a:t>singly linked list contains two fields </a:t>
            </a:r>
            <a:r>
              <a:rPr sz="2400" b="1" i="1" dirty="0">
                <a:latin typeface="Times New Roman"/>
                <a:cs typeface="Times New Roman"/>
              </a:rPr>
              <a:t>in </a:t>
            </a:r>
            <a:r>
              <a:rPr sz="2400" b="1" i="1" spc="-5" dirty="0">
                <a:latin typeface="Times New Roman"/>
                <a:cs typeface="Times New Roman"/>
              </a:rPr>
              <a:t>each node </a:t>
            </a:r>
            <a:r>
              <a:rPr sz="2400" b="1" i="1" dirty="0">
                <a:latin typeface="Times New Roman"/>
                <a:cs typeface="Times New Roman"/>
              </a:rPr>
              <a:t>- an  </a:t>
            </a:r>
            <a:r>
              <a:rPr sz="2400" b="1" i="1" spc="-5" dirty="0">
                <a:latin typeface="Times New Roman"/>
                <a:cs typeface="Times New Roman"/>
              </a:rPr>
              <a:t>information field and the linked</a:t>
            </a:r>
            <a:r>
              <a:rPr sz="2400" b="1" i="1" spc="2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field.</a:t>
            </a:r>
            <a:endParaRPr sz="2400">
              <a:latin typeface="Times New Roman"/>
              <a:cs typeface="Times New Roman"/>
            </a:endParaRPr>
          </a:p>
          <a:p>
            <a:pPr marL="120650" indent="-107950">
              <a:lnSpc>
                <a:spcPct val="100000"/>
              </a:lnSpc>
              <a:spcBef>
                <a:spcPts val="10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b="1" i="1" spc="-5" dirty="0">
                <a:latin typeface="Times New Roman"/>
                <a:cs typeface="Times New Roman"/>
              </a:rPr>
              <a:t>information </a:t>
            </a:r>
            <a:r>
              <a:rPr sz="2400" spc="-5" dirty="0">
                <a:latin typeface="Times New Roman"/>
                <a:cs typeface="Times New Roman"/>
              </a:rPr>
              <a:t>field contains the data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840"/>
              </a:lnSpc>
              <a:spcBef>
                <a:spcPts val="135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b="1" i="1" spc="-5" dirty="0">
                <a:latin typeface="Times New Roman"/>
                <a:cs typeface="Times New Roman"/>
              </a:rPr>
              <a:t>link </a:t>
            </a:r>
            <a:r>
              <a:rPr sz="2400" spc="-5" dirty="0">
                <a:latin typeface="Times New Roman"/>
                <a:cs typeface="Times New Roman"/>
              </a:rPr>
              <a:t>field contains the memory address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-5" dirty="0">
                <a:latin typeface="Times New Roman"/>
                <a:cs typeface="Times New Roman"/>
              </a:rPr>
              <a:t>next  </a:t>
            </a:r>
            <a:r>
              <a:rPr sz="2400" dirty="0">
                <a:latin typeface="Times New Roman"/>
                <a:cs typeface="Times New Roman"/>
              </a:rPr>
              <a:t>node. </a:t>
            </a:r>
            <a:r>
              <a:rPr sz="2400" spc="-5" dirty="0">
                <a:latin typeface="Times New Roman"/>
                <a:cs typeface="Times New Roman"/>
              </a:rPr>
              <a:t>There </a:t>
            </a:r>
            <a:r>
              <a:rPr sz="2400" dirty="0">
                <a:latin typeface="Times New Roman"/>
                <a:cs typeface="Times New Roman"/>
              </a:rPr>
              <a:t>is only one </a:t>
            </a:r>
            <a:r>
              <a:rPr sz="2400" spc="-5" dirty="0">
                <a:latin typeface="Times New Roman"/>
                <a:cs typeface="Times New Roman"/>
              </a:rPr>
              <a:t>link field in each node, the linked list 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called singly linked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list.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99869" y="3845572"/>
            <a:ext cx="7031355" cy="24599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09675" y="328295"/>
            <a:ext cx="5789295" cy="1125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15439" y="302259"/>
            <a:ext cx="4964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6F3003"/>
                </a:solidFill>
                <a:latin typeface="Calibri"/>
                <a:cs typeface="Calibri"/>
              </a:rPr>
              <a:t>Single circular linked</a:t>
            </a:r>
            <a:r>
              <a:rPr sz="4000" b="0" spc="-90" dirty="0">
                <a:solidFill>
                  <a:srgbClr val="6F3003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6F3003"/>
                </a:solidFill>
                <a:latin typeface="Calibri"/>
                <a:cs typeface="Calibri"/>
              </a:rPr>
              <a:t>list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3010" y="1347470"/>
            <a:ext cx="7480300" cy="2141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  <a:spcBef>
                <a:spcPts val="14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The link field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last </a:t>
            </a:r>
            <a:r>
              <a:rPr sz="2800" b="1" i="1" spc="-5" dirty="0">
                <a:latin typeface="Times New Roman"/>
                <a:cs typeface="Times New Roman"/>
              </a:rPr>
              <a:t>node contains the memory  </a:t>
            </a:r>
            <a:r>
              <a:rPr sz="2800" b="1" i="1" dirty="0">
                <a:latin typeface="Times New Roman"/>
                <a:cs typeface="Times New Roman"/>
              </a:rPr>
              <a:t>address of </a:t>
            </a:r>
            <a:r>
              <a:rPr sz="2800" b="1" i="1" spc="-5" dirty="0">
                <a:latin typeface="Times New Roman"/>
                <a:cs typeface="Times New Roman"/>
              </a:rPr>
              <a:t>the first node, such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linked list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called  circular linked list.</a:t>
            </a:r>
            <a:endParaRPr sz="2800">
              <a:latin typeface="Times New Roman"/>
              <a:cs typeface="Times New Roman"/>
            </a:endParaRPr>
          </a:p>
          <a:p>
            <a:pPr marL="12700" marR="547370" algn="just">
              <a:lnSpc>
                <a:spcPts val="3320"/>
              </a:lnSpc>
              <a:spcBef>
                <a:spcPts val="135"/>
              </a:spcBef>
              <a:buChar char="·"/>
              <a:tabLst>
                <a:tab pos="207010" algn="l"/>
              </a:tabLst>
            </a:pPr>
            <a:r>
              <a:rPr sz="2800" spc="-5" dirty="0">
                <a:latin typeface="Times New Roman"/>
                <a:cs typeface="Times New Roman"/>
              </a:rPr>
              <a:t>In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circular linked list every </a:t>
            </a:r>
            <a:r>
              <a:rPr sz="2800" dirty="0">
                <a:latin typeface="Times New Roman"/>
                <a:cs typeface="Times New Roman"/>
              </a:rPr>
              <a:t>node is  </a:t>
            </a:r>
            <a:r>
              <a:rPr sz="2800" spc="-5" dirty="0">
                <a:latin typeface="Times New Roman"/>
                <a:cs typeface="Times New Roman"/>
              </a:rPr>
              <a:t>accessible from </a:t>
            </a:r>
            <a:r>
              <a:rPr sz="2800" dirty="0">
                <a:latin typeface="Times New Roman"/>
                <a:cs typeface="Times New Roman"/>
              </a:rPr>
              <a:t>a given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node.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56485" y="3794125"/>
            <a:ext cx="5698490" cy="22288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64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2034" y="449044"/>
            <a:ext cx="3727585" cy="510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2385" y="4734348"/>
            <a:ext cx="6014085" cy="1745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293370"/>
            <a:ext cx="36899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6F3003"/>
                </a:solidFill>
                <a:latin typeface="Times New Roman"/>
                <a:cs typeface="Times New Roman"/>
              </a:rPr>
              <a:t>Doubly linked</a:t>
            </a:r>
            <a:r>
              <a:rPr sz="4000" b="0" spc="-80" dirty="0">
                <a:solidFill>
                  <a:srgbClr val="6F3003"/>
                </a:solidFill>
                <a:latin typeface="Times New Roman"/>
                <a:cs typeface="Times New Roman"/>
              </a:rPr>
              <a:t> </a:t>
            </a:r>
            <a:r>
              <a:rPr sz="4000" b="0" spc="-5" dirty="0">
                <a:solidFill>
                  <a:srgbClr val="6F3003"/>
                </a:solidFill>
                <a:latin typeface="Times New Roman"/>
                <a:cs typeface="Times New Roman"/>
              </a:rPr>
              <a:t>list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65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90930" y="947420"/>
            <a:ext cx="7708265" cy="393827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6545" marR="5080" indent="-284480">
              <a:lnSpc>
                <a:spcPts val="2840"/>
              </a:lnSpc>
              <a:spcBef>
                <a:spcPts val="225"/>
              </a:spcBef>
            </a:pPr>
            <a:r>
              <a:rPr sz="2400" b="1" i="1" spc="-5" dirty="0">
                <a:latin typeface="Times New Roman"/>
                <a:cs typeface="Times New Roman"/>
              </a:rPr>
              <a:t>It </a:t>
            </a:r>
            <a:r>
              <a:rPr sz="2400" b="1" i="1" dirty="0">
                <a:latin typeface="Times New Roman"/>
                <a:cs typeface="Times New Roman"/>
              </a:rPr>
              <a:t>is a </a:t>
            </a:r>
            <a:r>
              <a:rPr sz="2400" b="1" i="1" spc="-5" dirty="0">
                <a:latin typeface="Times New Roman"/>
                <a:cs typeface="Times New Roman"/>
              </a:rPr>
              <a:t>linked list </a:t>
            </a:r>
            <a:r>
              <a:rPr sz="2400" b="1" i="1" dirty="0">
                <a:latin typeface="Times New Roman"/>
                <a:cs typeface="Times New Roman"/>
              </a:rPr>
              <a:t>in </a:t>
            </a:r>
            <a:r>
              <a:rPr sz="2400" b="1" i="1" spc="-5" dirty="0">
                <a:latin typeface="Times New Roman"/>
                <a:cs typeface="Times New Roman"/>
              </a:rPr>
              <a:t>which each node </a:t>
            </a:r>
            <a:r>
              <a:rPr sz="2400" b="1" i="1" dirty="0">
                <a:latin typeface="Times New Roman"/>
                <a:cs typeface="Times New Roman"/>
              </a:rPr>
              <a:t>is </a:t>
            </a:r>
            <a:r>
              <a:rPr sz="2400" b="1" i="1" spc="-5" dirty="0">
                <a:latin typeface="Times New Roman"/>
                <a:cs typeface="Times New Roman"/>
              </a:rPr>
              <a:t>points </a:t>
            </a:r>
            <a:r>
              <a:rPr sz="2400" b="1" i="1" dirty="0">
                <a:latin typeface="Times New Roman"/>
                <a:cs typeface="Times New Roman"/>
              </a:rPr>
              <a:t>both </a:t>
            </a:r>
            <a:r>
              <a:rPr sz="2400" b="1" i="1" spc="-5" dirty="0">
                <a:latin typeface="Times New Roman"/>
                <a:cs typeface="Times New Roman"/>
              </a:rPr>
              <a:t>to the next  node and also </a:t>
            </a:r>
            <a:r>
              <a:rPr sz="2400" b="1" i="1" dirty="0">
                <a:latin typeface="Times New Roman"/>
                <a:cs typeface="Times New Roman"/>
              </a:rPr>
              <a:t>to </a:t>
            </a:r>
            <a:r>
              <a:rPr sz="2400" b="1" i="1" spc="-5" dirty="0">
                <a:latin typeface="Times New Roman"/>
                <a:cs typeface="Times New Roman"/>
              </a:rPr>
              <a:t>the previous</a:t>
            </a:r>
            <a:r>
              <a:rPr sz="2400" b="1" i="1" spc="1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000" spc="72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000" spc="725" dirty="0">
                <a:latin typeface="Times New Roman"/>
                <a:cs typeface="Times New Roman"/>
              </a:rPr>
              <a:t>In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doubly linked list each </a:t>
            </a:r>
            <a:r>
              <a:rPr sz="2000" dirty="0">
                <a:latin typeface="Times New Roman"/>
                <a:cs typeface="Times New Roman"/>
              </a:rPr>
              <a:t>node </a:t>
            </a:r>
            <a:r>
              <a:rPr sz="2000" spc="-5" dirty="0">
                <a:latin typeface="Times New Roman"/>
                <a:cs typeface="Times New Roman"/>
              </a:rPr>
              <a:t>contains three parts:</a:t>
            </a:r>
            <a:endParaRPr sz="2000">
              <a:latin typeface="Times New Roman"/>
              <a:cs typeface="Times New Roman"/>
            </a:endParaRPr>
          </a:p>
          <a:p>
            <a:pPr marL="571500" indent="-239395">
              <a:lnSpc>
                <a:spcPct val="100000"/>
              </a:lnSpc>
              <a:spcBef>
                <a:spcPts val="590"/>
              </a:spcBef>
              <a:buClr>
                <a:srgbClr val="3790A6"/>
              </a:buClr>
              <a:buFont typeface="Verdana"/>
              <a:buChar char="◦"/>
              <a:tabLst>
                <a:tab pos="570865" algn="l"/>
                <a:tab pos="571500" algn="l"/>
              </a:tabLst>
            </a:pPr>
            <a:r>
              <a:rPr sz="2000" spc="-35" dirty="0">
                <a:latin typeface="Times New Roman"/>
                <a:cs typeface="Times New Roman"/>
              </a:rPr>
              <a:t>FORW </a:t>
            </a:r>
            <a:r>
              <a:rPr sz="2000" dirty="0">
                <a:latin typeface="Times New Roman"/>
                <a:cs typeface="Times New Roman"/>
              </a:rPr>
              <a:t>: It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pointer field that contains the address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next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</a:t>
            </a:r>
            <a:endParaRPr sz="2000">
              <a:latin typeface="Times New Roman"/>
              <a:cs typeface="Times New Roman"/>
            </a:endParaRPr>
          </a:p>
          <a:p>
            <a:pPr marL="571500" marR="1215390" indent="-238760">
              <a:lnSpc>
                <a:spcPts val="2370"/>
              </a:lnSpc>
              <a:spcBef>
                <a:spcPts val="700"/>
              </a:spcBef>
              <a:buClr>
                <a:srgbClr val="3790A6"/>
              </a:buClr>
              <a:buFont typeface="Verdana"/>
              <a:buChar char="◦"/>
              <a:tabLst>
                <a:tab pos="570865" algn="l"/>
                <a:tab pos="571500" algn="l"/>
              </a:tabLst>
            </a:pPr>
            <a:r>
              <a:rPr sz="2000" spc="-5" dirty="0">
                <a:latin typeface="Times New Roman"/>
                <a:cs typeface="Times New Roman"/>
              </a:rPr>
              <a:t>BACK: </a:t>
            </a:r>
            <a:r>
              <a:rPr sz="2000" dirty="0">
                <a:latin typeface="Times New Roman"/>
                <a:cs typeface="Times New Roman"/>
              </a:rPr>
              <a:t>It is a </a:t>
            </a:r>
            <a:r>
              <a:rPr sz="2000" spc="-5" dirty="0">
                <a:latin typeface="Times New Roman"/>
                <a:cs typeface="Times New Roman"/>
              </a:rPr>
              <a:t>pointer field that contains the address of </a:t>
            </a:r>
            <a:r>
              <a:rPr sz="2000" dirty="0">
                <a:latin typeface="Times New Roman"/>
                <a:cs typeface="Times New Roman"/>
              </a:rPr>
              <a:t>the  </a:t>
            </a:r>
            <a:r>
              <a:rPr sz="2000" spc="-5" dirty="0">
                <a:latin typeface="Times New Roman"/>
                <a:cs typeface="Times New Roman"/>
              </a:rPr>
              <a:t>previous node.</a:t>
            </a:r>
            <a:endParaRPr sz="2000">
              <a:latin typeface="Times New Roman"/>
              <a:cs typeface="Times New Roman"/>
            </a:endParaRPr>
          </a:p>
          <a:p>
            <a:pPr marL="571500" indent="-239395">
              <a:lnSpc>
                <a:spcPct val="100000"/>
              </a:lnSpc>
              <a:spcBef>
                <a:spcPts val="500"/>
              </a:spcBef>
              <a:buClr>
                <a:srgbClr val="3790A6"/>
              </a:buClr>
              <a:buFont typeface="Verdana"/>
              <a:buChar char="◦"/>
              <a:tabLst>
                <a:tab pos="570865" algn="l"/>
                <a:tab pos="571500" algn="l"/>
              </a:tabLst>
            </a:pPr>
            <a:r>
              <a:rPr sz="2000" spc="-5" dirty="0">
                <a:latin typeface="Times New Roman"/>
                <a:cs typeface="Times New Roman"/>
              </a:rPr>
              <a:t>INFO: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contains the actual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 marL="296545" marR="95885" indent="-284480">
              <a:lnSpc>
                <a:spcPct val="100000"/>
              </a:lnSpc>
              <a:spcBef>
                <a:spcPts val="610"/>
              </a:spcBef>
            </a:pPr>
            <a:r>
              <a:rPr sz="2000" spc="72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000" spc="725" dirty="0">
                <a:latin typeface="Times New Roman"/>
                <a:cs typeface="Times New Roman"/>
              </a:rPr>
              <a:t>In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first </a:t>
            </a:r>
            <a:r>
              <a:rPr sz="2000" dirty="0">
                <a:latin typeface="Times New Roman"/>
                <a:cs typeface="Times New Roman"/>
              </a:rPr>
              <a:t>node, if </a:t>
            </a:r>
            <a:r>
              <a:rPr sz="2000" spc="-5" dirty="0">
                <a:latin typeface="Times New Roman"/>
                <a:cs typeface="Times New Roman"/>
              </a:rPr>
              <a:t>BACK contains NULL, it indicated that it is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385" dirty="0">
                <a:latin typeface="Times New Roman"/>
                <a:cs typeface="Times New Roman"/>
              </a:rPr>
              <a:t>first  </a:t>
            </a:r>
            <a:r>
              <a:rPr sz="2000" dirty="0">
                <a:latin typeface="Times New Roman"/>
                <a:cs typeface="Times New Roman"/>
              </a:rPr>
              <a:t>node </a:t>
            </a:r>
            <a:r>
              <a:rPr sz="2000" spc="-5" dirty="0">
                <a:latin typeface="Times New Roman"/>
                <a:cs typeface="Times New Roman"/>
              </a:rPr>
              <a:t>in 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list.</a:t>
            </a:r>
            <a:endParaRPr sz="2000">
              <a:latin typeface="Times New Roman"/>
              <a:cs typeface="Times New Roman"/>
            </a:endParaRPr>
          </a:p>
          <a:p>
            <a:pPr marL="296545" marR="450215" indent="-284480">
              <a:lnSpc>
                <a:spcPts val="2360"/>
              </a:lnSpc>
              <a:spcBef>
                <a:spcPts val="720"/>
              </a:spcBef>
            </a:pPr>
            <a:r>
              <a:rPr sz="2000" spc="19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000" spc="-17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node in </a:t>
            </a:r>
            <a:r>
              <a:rPr sz="2000" spc="-15" dirty="0">
                <a:latin typeface="Times New Roman"/>
                <a:cs typeface="Times New Roman"/>
              </a:rPr>
              <a:t>which </a:t>
            </a:r>
            <a:r>
              <a:rPr sz="2000" spc="-30" dirty="0">
                <a:latin typeface="Times New Roman"/>
                <a:cs typeface="Times New Roman"/>
              </a:rPr>
              <a:t>FORW </a:t>
            </a:r>
            <a:r>
              <a:rPr sz="2000" spc="-5" dirty="0">
                <a:latin typeface="Times New Roman"/>
                <a:cs typeface="Times New Roman"/>
              </a:rPr>
              <a:t>contains, NULL indicates that the </a:t>
            </a:r>
            <a:r>
              <a:rPr sz="2000" spc="-25" dirty="0">
                <a:latin typeface="Times New Roman"/>
                <a:cs typeface="Times New Roman"/>
              </a:rPr>
              <a:t>node  </a:t>
            </a:r>
            <a:r>
              <a:rPr sz="2000" spc="-5" dirty="0">
                <a:latin typeface="Times New Roman"/>
                <a:cs typeface="Times New Roman"/>
              </a:rPr>
              <a:t>is the last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3975" y="367665"/>
            <a:ext cx="6014720" cy="1125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5929" y="341629"/>
            <a:ext cx="52012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6F3003"/>
                </a:solidFill>
                <a:latin typeface="Calibri"/>
                <a:cs typeface="Calibri"/>
              </a:rPr>
              <a:t>Doubly circular linked</a:t>
            </a:r>
            <a:r>
              <a:rPr sz="4000" b="0" spc="-95" dirty="0">
                <a:solidFill>
                  <a:srgbClr val="6F3003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6F3003"/>
                </a:solidFill>
                <a:latin typeface="Calibri"/>
                <a:cs typeface="Calibri"/>
              </a:rPr>
              <a:t>list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6360" y="1563369"/>
            <a:ext cx="7216140" cy="3641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239" y="281940"/>
            <a:ext cx="7127240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92250" y="237490"/>
            <a:ext cx="645223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latin typeface="Arial"/>
                <a:cs typeface="Arial"/>
              </a:rPr>
              <a:t>Operation on Linked</a:t>
            </a:r>
            <a:r>
              <a:rPr sz="4300" spc="-80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List</a:t>
            </a:r>
            <a:endParaRPr sz="43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67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97660" y="1412240"/>
            <a:ext cx="6536055" cy="40208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95275" marR="90170" indent="-283210">
              <a:lnSpc>
                <a:spcPts val="3829"/>
              </a:lnSpc>
              <a:spcBef>
                <a:spcPts val="235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95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operation </a:t>
            </a:r>
            <a:r>
              <a:rPr sz="3200" spc="-85" dirty="0">
                <a:latin typeface="Trebuchet MS"/>
                <a:cs typeface="Trebuchet MS"/>
              </a:rPr>
              <a:t>that </a:t>
            </a:r>
            <a:r>
              <a:rPr sz="3200" spc="-95" dirty="0">
                <a:latin typeface="Trebuchet MS"/>
                <a:cs typeface="Trebuchet MS"/>
              </a:rPr>
              <a:t>are </a:t>
            </a:r>
            <a:r>
              <a:rPr sz="3200" spc="-90" dirty="0">
                <a:latin typeface="Trebuchet MS"/>
                <a:cs typeface="Trebuchet MS"/>
              </a:rPr>
              <a:t>performed  </a:t>
            </a:r>
            <a:r>
              <a:rPr sz="3200" spc="-215" dirty="0">
                <a:latin typeface="Trebuchet MS"/>
                <a:cs typeface="Trebuchet MS"/>
              </a:rPr>
              <a:t>on </a:t>
            </a:r>
            <a:r>
              <a:rPr sz="3200" spc="-20" dirty="0">
                <a:latin typeface="Trebuchet MS"/>
                <a:cs typeface="Trebuchet MS"/>
              </a:rPr>
              <a:t>linked </a:t>
            </a:r>
            <a:r>
              <a:rPr sz="3200" spc="-5" dirty="0">
                <a:latin typeface="Trebuchet MS"/>
                <a:cs typeface="Trebuchet MS"/>
              </a:rPr>
              <a:t>lists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5" dirty="0">
                <a:latin typeface="Trebuchet MS"/>
                <a:cs typeface="Trebuchet MS"/>
              </a:rPr>
              <a:t>are:</a:t>
            </a:r>
            <a:endParaRPr sz="32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505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10" dirty="0">
                <a:latin typeface="Trebuchet MS"/>
                <a:cs typeface="Trebuchet MS"/>
              </a:rPr>
              <a:t>Creating </a:t>
            </a:r>
            <a:r>
              <a:rPr sz="2800" dirty="0">
                <a:latin typeface="Trebuchet MS"/>
                <a:cs typeface="Trebuchet MS"/>
              </a:rPr>
              <a:t>a </a:t>
            </a:r>
            <a:r>
              <a:rPr sz="2800" spc="-15" dirty="0">
                <a:latin typeface="Trebuchet MS"/>
                <a:cs typeface="Trebuchet MS"/>
              </a:rPr>
              <a:t>linked</a:t>
            </a:r>
            <a:r>
              <a:rPr sz="2800" spc="2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list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5" dirty="0">
                <a:latin typeface="Trebuchet MS"/>
                <a:cs typeface="Trebuchet MS"/>
              </a:rPr>
              <a:t>Traversing </a:t>
            </a:r>
            <a:r>
              <a:rPr sz="2800" dirty="0">
                <a:latin typeface="Trebuchet MS"/>
                <a:cs typeface="Trebuchet MS"/>
              </a:rPr>
              <a:t>a </a:t>
            </a:r>
            <a:r>
              <a:rPr sz="2800" spc="-15" dirty="0">
                <a:latin typeface="Trebuchet MS"/>
                <a:cs typeface="Trebuchet MS"/>
              </a:rPr>
              <a:t>linked</a:t>
            </a:r>
            <a:r>
              <a:rPr sz="2800" spc="-10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list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rebuchet MS"/>
                <a:cs typeface="Trebuchet MS"/>
              </a:rPr>
              <a:t>Inserting an item into </a:t>
            </a:r>
            <a:r>
              <a:rPr sz="2800" dirty="0">
                <a:latin typeface="Trebuchet MS"/>
                <a:cs typeface="Trebuchet MS"/>
              </a:rPr>
              <a:t>a </a:t>
            </a:r>
            <a:r>
              <a:rPr sz="2800" spc="-5" dirty="0">
                <a:latin typeface="Trebuchet MS"/>
                <a:cs typeface="Trebuchet MS"/>
              </a:rPr>
              <a:t>linked</a:t>
            </a:r>
            <a:r>
              <a:rPr sz="2800" spc="-2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list.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rebuchet MS"/>
                <a:cs typeface="Trebuchet MS"/>
              </a:rPr>
              <a:t>Deleting an item </a:t>
            </a:r>
            <a:r>
              <a:rPr sz="2800" spc="-25" dirty="0">
                <a:latin typeface="Trebuchet MS"/>
                <a:cs typeface="Trebuchet MS"/>
              </a:rPr>
              <a:t>from </a:t>
            </a:r>
            <a:r>
              <a:rPr sz="2800" spc="-5" dirty="0">
                <a:latin typeface="Trebuchet MS"/>
                <a:cs typeface="Trebuchet MS"/>
              </a:rPr>
              <a:t>the linked</a:t>
            </a:r>
            <a:r>
              <a:rPr sz="2800" spc="10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list.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75" dirty="0">
                <a:latin typeface="Trebuchet MS"/>
                <a:cs typeface="Trebuchet MS"/>
              </a:rPr>
              <a:t>Searching </a:t>
            </a:r>
            <a:r>
              <a:rPr sz="2800" spc="-80" dirty="0">
                <a:latin typeface="Trebuchet MS"/>
                <a:cs typeface="Trebuchet MS"/>
              </a:rPr>
              <a:t>an item </a:t>
            </a:r>
            <a:r>
              <a:rPr sz="2800" spc="-65" dirty="0">
                <a:latin typeface="Trebuchet MS"/>
                <a:cs typeface="Trebuchet MS"/>
              </a:rPr>
              <a:t>in </a:t>
            </a:r>
            <a:r>
              <a:rPr sz="2800" spc="-75" dirty="0">
                <a:latin typeface="Trebuchet MS"/>
                <a:cs typeface="Trebuchet MS"/>
              </a:rPr>
              <a:t>the </a:t>
            </a:r>
            <a:r>
              <a:rPr sz="2800" spc="-80" dirty="0">
                <a:latin typeface="Trebuchet MS"/>
                <a:cs typeface="Trebuchet MS"/>
              </a:rPr>
              <a:t>linked</a:t>
            </a:r>
            <a:r>
              <a:rPr sz="2800" spc="130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list</a:t>
            </a:r>
            <a:endParaRPr sz="2800">
              <a:latin typeface="Trebuchet MS"/>
              <a:cs typeface="Trebuchet MS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rebuchet MS"/>
                <a:cs typeface="Trebuchet MS"/>
              </a:rPr>
              <a:t>Merging </a:t>
            </a:r>
            <a:r>
              <a:rPr sz="2800" spc="-20" dirty="0">
                <a:latin typeface="Trebuchet MS"/>
                <a:cs typeface="Trebuchet MS"/>
              </a:rPr>
              <a:t>two </a:t>
            </a:r>
            <a:r>
              <a:rPr sz="2800" spc="-5" dirty="0">
                <a:latin typeface="Trebuchet MS"/>
                <a:cs typeface="Trebuchet MS"/>
              </a:rPr>
              <a:t>or </a:t>
            </a:r>
            <a:r>
              <a:rPr sz="2800" spc="-15" dirty="0">
                <a:latin typeface="Trebuchet MS"/>
                <a:cs typeface="Trebuchet MS"/>
              </a:rPr>
              <a:t>more </a:t>
            </a:r>
            <a:r>
              <a:rPr sz="2800" spc="-5" dirty="0">
                <a:latin typeface="Trebuchet MS"/>
                <a:cs typeface="Trebuchet MS"/>
              </a:rPr>
              <a:t>linked</a:t>
            </a:r>
            <a:r>
              <a:rPr sz="2800" spc="4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lists.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97485"/>
            <a:ext cx="9142996" cy="666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20256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49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194"/>
                </a:lnTo>
                <a:lnTo>
                  <a:pt x="233679" y="787399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6599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079"/>
                </a:lnTo>
                <a:lnTo>
                  <a:pt x="548005" y="610869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6884"/>
                </a:lnTo>
                <a:lnTo>
                  <a:pt x="692785" y="439419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4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20256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4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39419"/>
                </a:lnTo>
                <a:lnTo>
                  <a:pt x="668020" y="476884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0869"/>
                </a:lnTo>
                <a:lnTo>
                  <a:pt x="513714" y="640079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6599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399"/>
                </a:lnTo>
                <a:lnTo>
                  <a:pt x="188595" y="798194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49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20002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097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275"/>
                </a:lnTo>
                <a:lnTo>
                  <a:pt x="6350" y="756285"/>
                </a:lnTo>
                <a:lnTo>
                  <a:pt x="12700" y="709295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8940"/>
                </a:lnTo>
                <a:lnTo>
                  <a:pt x="149225" y="370840"/>
                </a:lnTo>
                <a:lnTo>
                  <a:pt x="175894" y="334010"/>
                </a:lnTo>
                <a:lnTo>
                  <a:pt x="203835" y="299085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8590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2865"/>
                </a:lnTo>
                <a:lnTo>
                  <a:pt x="574040" y="46354"/>
                </a:lnTo>
                <a:lnTo>
                  <a:pt x="618490" y="32385"/>
                </a:lnTo>
                <a:lnTo>
                  <a:pt x="663575" y="20954"/>
                </a:lnTo>
                <a:lnTo>
                  <a:pt x="709295" y="12065"/>
                </a:lnTo>
                <a:lnTo>
                  <a:pt x="756920" y="5079"/>
                </a:lnTo>
                <a:lnTo>
                  <a:pt x="803910" y="1270"/>
                </a:lnTo>
                <a:lnTo>
                  <a:pt x="852170" y="0"/>
                </a:lnTo>
                <a:lnTo>
                  <a:pt x="900430" y="1270"/>
                </a:lnTo>
                <a:lnTo>
                  <a:pt x="948055" y="5079"/>
                </a:lnTo>
                <a:lnTo>
                  <a:pt x="995045" y="12065"/>
                </a:lnTo>
                <a:lnTo>
                  <a:pt x="1040765" y="20954"/>
                </a:lnTo>
                <a:lnTo>
                  <a:pt x="1085850" y="32385"/>
                </a:lnTo>
                <a:lnTo>
                  <a:pt x="1130935" y="46354"/>
                </a:lnTo>
                <a:lnTo>
                  <a:pt x="1173480" y="62865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8590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085"/>
                </a:lnTo>
                <a:lnTo>
                  <a:pt x="1529080" y="334010"/>
                </a:lnTo>
                <a:lnTo>
                  <a:pt x="1555750" y="370840"/>
                </a:lnTo>
                <a:lnTo>
                  <a:pt x="1579880" y="408940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295"/>
                </a:lnTo>
                <a:lnTo>
                  <a:pt x="1698625" y="756285"/>
                </a:lnTo>
                <a:lnTo>
                  <a:pt x="1702434" y="803275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055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69695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69695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055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239519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24777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76657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19"/>
                </a:moveTo>
                <a:lnTo>
                  <a:pt x="170180" y="72389"/>
                </a:lnTo>
                <a:lnTo>
                  <a:pt x="238124" y="43179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4"/>
                </a:lnTo>
                <a:lnTo>
                  <a:pt x="393699" y="6984"/>
                </a:lnTo>
                <a:lnTo>
                  <a:pt x="434340" y="2539"/>
                </a:lnTo>
                <a:lnTo>
                  <a:pt x="476250" y="634"/>
                </a:lnTo>
                <a:lnTo>
                  <a:pt x="518159" y="0"/>
                </a:lnTo>
                <a:lnTo>
                  <a:pt x="560070" y="1269"/>
                </a:lnTo>
                <a:lnTo>
                  <a:pt x="601345" y="5079"/>
                </a:lnTo>
                <a:lnTo>
                  <a:pt x="643255" y="9525"/>
                </a:lnTo>
                <a:lnTo>
                  <a:pt x="683895" y="17144"/>
                </a:lnTo>
                <a:lnTo>
                  <a:pt x="724535" y="26669"/>
                </a:lnTo>
                <a:lnTo>
                  <a:pt x="763270" y="38100"/>
                </a:lnTo>
                <a:lnTo>
                  <a:pt x="800735" y="51434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19"/>
                </a:lnTo>
                <a:lnTo>
                  <a:pt x="1021080" y="231139"/>
                </a:lnTo>
                <a:lnTo>
                  <a:pt x="1035050" y="278129"/>
                </a:lnTo>
                <a:lnTo>
                  <a:pt x="1036955" y="302894"/>
                </a:lnTo>
                <a:lnTo>
                  <a:pt x="1035050" y="326389"/>
                </a:lnTo>
                <a:lnTo>
                  <a:pt x="1021080" y="374014"/>
                </a:lnTo>
                <a:lnTo>
                  <a:pt x="994410" y="420369"/>
                </a:lnTo>
                <a:lnTo>
                  <a:pt x="952500" y="463550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4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19"/>
                </a:lnTo>
                <a:lnTo>
                  <a:pt x="41275" y="408304"/>
                </a:lnTo>
                <a:lnTo>
                  <a:pt x="15239" y="362584"/>
                </a:lnTo>
                <a:lnTo>
                  <a:pt x="1269" y="314959"/>
                </a:lnTo>
                <a:lnTo>
                  <a:pt x="0" y="290829"/>
                </a:lnTo>
                <a:lnTo>
                  <a:pt x="1269" y="266700"/>
                </a:lnTo>
                <a:lnTo>
                  <a:pt x="15239" y="219075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19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248410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79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4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4"/>
                </a:lnTo>
                <a:lnTo>
                  <a:pt x="246379" y="915669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4"/>
                </a:lnTo>
                <a:lnTo>
                  <a:pt x="427355" y="1017269"/>
                </a:lnTo>
                <a:lnTo>
                  <a:pt x="465455" y="1027429"/>
                </a:lnTo>
                <a:lnTo>
                  <a:pt x="506095" y="1034414"/>
                </a:lnTo>
                <a:lnTo>
                  <a:pt x="546100" y="1039494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4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264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4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69"/>
                </a:lnTo>
                <a:lnTo>
                  <a:pt x="842010" y="639444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4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4"/>
                </a:lnTo>
                <a:lnTo>
                  <a:pt x="450850" y="601979"/>
                </a:lnTo>
                <a:lnTo>
                  <a:pt x="412750" y="610869"/>
                </a:lnTo>
                <a:lnTo>
                  <a:pt x="343534" y="636904"/>
                </a:lnTo>
                <a:lnTo>
                  <a:pt x="284480" y="670560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198120"/>
            <a:ext cx="8131809" cy="6659880"/>
          </a:xfrm>
          <a:custGeom>
            <a:avLst/>
            <a:gdLst/>
            <a:ahLst/>
            <a:cxnLst/>
            <a:rect l="l" t="t" r="r" b="b"/>
            <a:pathLst>
              <a:path w="8131809" h="6659880">
                <a:moveTo>
                  <a:pt x="8131441" y="0"/>
                </a:moveTo>
                <a:lnTo>
                  <a:pt x="8131441" y="6659524"/>
                </a:lnTo>
                <a:lnTo>
                  <a:pt x="0" y="6659524"/>
                </a:lnTo>
                <a:lnTo>
                  <a:pt x="0" y="0"/>
                </a:lnTo>
                <a:lnTo>
                  <a:pt x="8131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97485"/>
            <a:ext cx="156844" cy="6660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198120"/>
            <a:ext cx="73660" cy="6659880"/>
          </a:xfrm>
          <a:custGeom>
            <a:avLst/>
            <a:gdLst/>
            <a:ahLst/>
            <a:cxnLst/>
            <a:rect l="l" t="t" r="r" b="b"/>
            <a:pathLst>
              <a:path w="73659" h="6659880">
                <a:moveTo>
                  <a:pt x="73659" y="6659524"/>
                </a:moveTo>
                <a:lnTo>
                  <a:pt x="0" y="6659524"/>
                </a:lnTo>
                <a:lnTo>
                  <a:pt x="0" y="0"/>
                </a:lnTo>
                <a:lnTo>
                  <a:pt x="73659" y="0"/>
                </a:lnTo>
                <a:lnTo>
                  <a:pt x="73659" y="6659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5544" y="328295"/>
            <a:ext cx="2838450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43275" y="328295"/>
            <a:ext cx="3938904" cy="1137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668779" y="302259"/>
            <a:ext cx="51231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Calibri"/>
                <a:cs typeface="Calibri"/>
              </a:rPr>
              <a:t>Primitive </a:t>
            </a:r>
            <a:r>
              <a:rPr sz="4000" spc="-5" dirty="0">
                <a:latin typeface="Calibri"/>
                <a:cs typeface="Calibri"/>
              </a:rPr>
              <a:t>Data</a:t>
            </a:r>
            <a:r>
              <a:rPr sz="4000" spc="-5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Structure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89669" y="6499056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5560" y="1348740"/>
            <a:ext cx="7195820" cy="32308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97180" marR="5080" indent="-284480">
              <a:lnSpc>
                <a:spcPts val="3420"/>
              </a:lnSpc>
              <a:spcBef>
                <a:spcPts val="560"/>
              </a:spcBef>
              <a:tabLst>
                <a:tab pos="8540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spc="-15" dirty="0">
                <a:latin typeface="Times New Roman"/>
                <a:cs typeface="Times New Roman"/>
              </a:rPr>
              <a:t>most commonly </a:t>
            </a:r>
            <a:r>
              <a:rPr sz="3200" spc="-5" dirty="0">
                <a:latin typeface="Times New Roman"/>
                <a:cs typeface="Times New Roman"/>
              </a:rPr>
              <a:t>used operation </a:t>
            </a:r>
            <a:r>
              <a:rPr sz="3200" dirty="0">
                <a:latin typeface="Times New Roman"/>
                <a:cs typeface="Times New Roman"/>
              </a:rPr>
              <a:t>on  </a:t>
            </a:r>
            <a:r>
              <a:rPr sz="3200" spc="-110" dirty="0">
                <a:latin typeface="Times New Roman"/>
                <a:cs typeface="Times New Roman"/>
              </a:rPr>
              <a:t>data </a:t>
            </a:r>
            <a:r>
              <a:rPr sz="3200" spc="-10" dirty="0">
                <a:latin typeface="Times New Roman"/>
                <a:cs typeface="Times New Roman"/>
              </a:rPr>
              <a:t>structure are </a:t>
            </a:r>
            <a:r>
              <a:rPr sz="3200" spc="-5" dirty="0">
                <a:latin typeface="Times New Roman"/>
                <a:cs typeface="Times New Roman"/>
              </a:rPr>
              <a:t>broadly </a:t>
            </a:r>
            <a:r>
              <a:rPr sz="3200" spc="-10" dirty="0">
                <a:latin typeface="Times New Roman"/>
                <a:cs typeface="Times New Roman"/>
              </a:rPr>
              <a:t>categorized into  </a:t>
            </a:r>
            <a:r>
              <a:rPr sz="3200" spc="-5" dirty="0">
                <a:latin typeface="Times New Roman"/>
                <a:cs typeface="Times New Roman"/>
              </a:rPr>
              <a:t>following types:</a:t>
            </a:r>
            <a:endParaRPr sz="32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8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Create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7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Selection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59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Updating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27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Destroy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Delete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239" y="281940"/>
            <a:ext cx="5984240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82089" y="237490"/>
            <a:ext cx="533527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0" dirty="0">
                <a:latin typeface="Arial"/>
                <a:cs typeface="Arial"/>
              </a:rPr>
              <a:t>Creating </a:t>
            </a:r>
            <a:r>
              <a:rPr sz="4300" dirty="0">
                <a:latin typeface="Arial"/>
                <a:cs typeface="Arial"/>
              </a:rPr>
              <a:t>a </a:t>
            </a:r>
            <a:r>
              <a:rPr sz="4300" spc="-20" dirty="0">
                <a:latin typeface="Arial"/>
                <a:cs typeface="Arial"/>
              </a:rPr>
              <a:t>linked</a:t>
            </a:r>
            <a:r>
              <a:rPr sz="4300" spc="-80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list</a:t>
            </a:r>
            <a:endParaRPr sz="43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735"/>
              </a:spcBef>
            </a:pPr>
            <a:r>
              <a:rPr dirty="0"/>
              <a:t>68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33169" y="1417320"/>
            <a:ext cx="7711440" cy="48158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7180" marR="1163955" indent="-283210">
              <a:lnSpc>
                <a:spcPts val="3320"/>
              </a:lnSpc>
              <a:spcBef>
                <a:spcPts val="240"/>
              </a:spcBef>
            </a:pPr>
            <a:r>
              <a:rPr sz="2200" spc="214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200" spc="9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nodes of a </a:t>
            </a:r>
            <a:r>
              <a:rPr sz="2800" spc="-5" dirty="0">
                <a:latin typeface="Times New Roman"/>
                <a:cs typeface="Times New Roman"/>
              </a:rPr>
              <a:t>linked list can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created </a:t>
            </a:r>
            <a:r>
              <a:rPr sz="2800" spc="-1070" dirty="0">
                <a:latin typeface="Times New Roman"/>
                <a:cs typeface="Times New Roman"/>
              </a:rPr>
              <a:t>by </a:t>
            </a:r>
            <a:r>
              <a:rPr sz="2800" spc="-69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following structure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declaration.</a:t>
            </a:r>
            <a:endParaRPr sz="2800">
              <a:latin typeface="Times New Roman"/>
              <a:cs typeface="Times New Roman"/>
            </a:endParaRPr>
          </a:p>
          <a:p>
            <a:pPr marL="845819">
              <a:lnSpc>
                <a:spcPct val="100000"/>
              </a:lnSpc>
              <a:spcBef>
                <a:spcPts val="480"/>
              </a:spcBef>
            </a:pPr>
            <a:r>
              <a:rPr sz="2800" spc="-5" dirty="0">
                <a:latin typeface="Times New Roman"/>
                <a:cs typeface="Times New Roman"/>
              </a:rPr>
              <a:t>struct Node</a:t>
            </a:r>
            <a:endParaRPr sz="2800">
              <a:latin typeface="Times New Roman"/>
              <a:cs typeface="Times New Roman"/>
            </a:endParaRPr>
          </a:p>
          <a:p>
            <a:pPr marL="845819">
              <a:lnSpc>
                <a:spcPct val="100000"/>
              </a:lnSpc>
              <a:spcBef>
                <a:spcPts val="1000"/>
              </a:spcBef>
            </a:pPr>
            <a:r>
              <a:rPr sz="2400" dirty="0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1761489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Times New Roman"/>
                <a:cs typeface="Times New Roman"/>
              </a:rPr>
              <a:t>int info;</a:t>
            </a:r>
            <a:endParaRPr sz="2400">
              <a:latin typeface="Times New Roman"/>
              <a:cs typeface="Times New Roman"/>
            </a:endParaRPr>
          </a:p>
          <a:p>
            <a:pPr marL="1761489">
              <a:lnSpc>
                <a:spcPct val="100000"/>
              </a:lnSpc>
              <a:spcBef>
                <a:spcPts val="600"/>
              </a:spcBef>
            </a:pPr>
            <a:r>
              <a:rPr sz="2400" spc="-5" dirty="0">
                <a:latin typeface="Times New Roman"/>
                <a:cs typeface="Times New Roman"/>
              </a:rPr>
              <a:t>struct Node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*link;</a:t>
            </a:r>
            <a:endParaRPr sz="2400">
              <a:latin typeface="Times New Roman"/>
              <a:cs typeface="Times New Roman"/>
            </a:endParaRPr>
          </a:p>
          <a:p>
            <a:pPr marL="845819">
              <a:lnSpc>
                <a:spcPct val="100000"/>
              </a:lnSpc>
              <a:spcBef>
                <a:spcPts val="600"/>
              </a:spcBef>
            </a:pPr>
            <a:r>
              <a:rPr sz="2400" spc="-5" dirty="0">
                <a:latin typeface="Times New Roman"/>
                <a:cs typeface="Times New Roman"/>
              </a:rPr>
              <a:t>}*node1, node2;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620"/>
              </a:spcBef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400" spc="73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Here info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the information field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link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link </a:t>
            </a:r>
            <a:r>
              <a:rPr sz="2400" spc="-200" dirty="0">
                <a:latin typeface="Times New Roman"/>
                <a:cs typeface="Times New Roman"/>
              </a:rPr>
              <a:t>field.</a:t>
            </a:r>
            <a:endParaRPr sz="2400">
              <a:latin typeface="Times New Roman"/>
              <a:cs typeface="Times New Roman"/>
            </a:endParaRPr>
          </a:p>
          <a:p>
            <a:pPr marL="297180" marR="5080" indent="-283210" algn="just">
              <a:lnSpc>
                <a:spcPts val="2840"/>
              </a:lnSpc>
              <a:spcBef>
                <a:spcPts val="745"/>
              </a:spcBef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link </a:t>
            </a:r>
            <a:r>
              <a:rPr sz="2400" spc="-5" dirty="0">
                <a:latin typeface="Times New Roman"/>
                <a:cs typeface="Times New Roman"/>
              </a:rPr>
              <a:t>field contains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pointer variable that refers  </a:t>
            </a:r>
            <a:r>
              <a:rPr sz="2400" spc="-72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same </a:t>
            </a:r>
            <a:r>
              <a:rPr sz="2400" spc="-5" dirty="0">
                <a:latin typeface="Times New Roman"/>
                <a:cs typeface="Times New Roman"/>
              </a:rPr>
              <a:t>node structure. Such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reference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called </a:t>
            </a:r>
            <a:r>
              <a:rPr sz="2400" dirty="0">
                <a:latin typeface="Times New Roman"/>
                <a:cs typeface="Times New Roman"/>
              </a:rPr>
              <a:t>as  </a:t>
            </a:r>
            <a:r>
              <a:rPr sz="2400" b="1" i="1" spc="-5" dirty="0">
                <a:latin typeface="Times New Roman"/>
                <a:cs typeface="Times New Roman"/>
              </a:rPr>
              <a:t>Self addressing</a:t>
            </a:r>
            <a:r>
              <a:rPr sz="2400" b="1" i="1" spc="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pointer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239" y="281940"/>
            <a:ext cx="7176134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26539" y="237490"/>
            <a:ext cx="643890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latin typeface="Arial"/>
                <a:cs typeface="Arial"/>
              </a:rPr>
              <a:t>Operator </a:t>
            </a:r>
            <a:r>
              <a:rPr sz="4300" spc="-25" dirty="0">
                <a:latin typeface="Arial"/>
                <a:cs typeface="Arial"/>
              </a:rPr>
              <a:t>new </a:t>
            </a:r>
            <a:r>
              <a:rPr sz="4300" spc="-5" dirty="0">
                <a:latin typeface="Arial"/>
                <a:cs typeface="Arial"/>
              </a:rPr>
              <a:t>and</a:t>
            </a:r>
            <a:r>
              <a:rPr sz="4300" spc="355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delete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7660" y="1412240"/>
            <a:ext cx="6431915" cy="38950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5275" marR="5080" indent="-283210">
              <a:lnSpc>
                <a:spcPts val="3720"/>
              </a:lnSpc>
              <a:spcBef>
                <a:spcPts val="325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rebuchet MS"/>
                <a:cs typeface="Trebuchet MS"/>
              </a:rPr>
              <a:t>Operators new allocate </a:t>
            </a:r>
            <a:r>
              <a:rPr sz="3200" spc="5" dirty="0">
                <a:latin typeface="Trebuchet MS"/>
                <a:cs typeface="Trebuchet MS"/>
              </a:rPr>
              <a:t>memory  </a:t>
            </a:r>
            <a:r>
              <a:rPr sz="3200" dirty="0">
                <a:latin typeface="Trebuchet MS"/>
                <a:cs typeface="Trebuchet MS"/>
              </a:rPr>
              <a:t>space.</a:t>
            </a:r>
            <a:endParaRPr sz="3200">
              <a:latin typeface="Trebuchet MS"/>
              <a:cs typeface="Trebuchet MS"/>
            </a:endParaRPr>
          </a:p>
          <a:p>
            <a:pPr marL="571500" marR="408305" indent="-238760">
              <a:lnSpc>
                <a:spcPts val="3350"/>
              </a:lnSpc>
              <a:spcBef>
                <a:spcPts val="625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75" dirty="0">
                <a:latin typeface="Trebuchet MS"/>
                <a:cs typeface="Trebuchet MS"/>
              </a:rPr>
              <a:t>Operators </a:t>
            </a:r>
            <a:r>
              <a:rPr sz="2800" spc="-105" dirty="0">
                <a:latin typeface="Trebuchet MS"/>
                <a:cs typeface="Trebuchet MS"/>
              </a:rPr>
              <a:t>new </a:t>
            </a:r>
            <a:r>
              <a:rPr sz="2800" spc="-55" dirty="0">
                <a:latin typeface="Trebuchet MS"/>
                <a:cs typeface="Trebuchet MS"/>
              </a:rPr>
              <a:t>[ ] </a:t>
            </a:r>
            <a:r>
              <a:rPr sz="2800" spc="-70" dirty="0">
                <a:latin typeface="Trebuchet MS"/>
                <a:cs typeface="Trebuchet MS"/>
              </a:rPr>
              <a:t>allocates </a:t>
            </a:r>
            <a:r>
              <a:rPr sz="2800" spc="-90" dirty="0">
                <a:latin typeface="Trebuchet MS"/>
                <a:cs typeface="Trebuchet MS"/>
              </a:rPr>
              <a:t>memory  </a:t>
            </a:r>
            <a:r>
              <a:rPr sz="2800" spc="-80" dirty="0">
                <a:latin typeface="Trebuchet MS"/>
                <a:cs typeface="Trebuchet MS"/>
              </a:rPr>
              <a:t>space </a:t>
            </a:r>
            <a:r>
              <a:rPr sz="2800" spc="-5" dirty="0">
                <a:latin typeface="Trebuchet MS"/>
                <a:cs typeface="Trebuchet MS"/>
              </a:rPr>
              <a:t>for</a:t>
            </a:r>
            <a:r>
              <a:rPr sz="2800" spc="40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array.</a:t>
            </a:r>
            <a:endParaRPr sz="2800">
              <a:latin typeface="Trebuchet MS"/>
              <a:cs typeface="Trebuchet MS"/>
            </a:endParaRPr>
          </a:p>
          <a:p>
            <a:pPr marL="295275" marR="991235" indent="-283210">
              <a:lnSpc>
                <a:spcPct val="100000"/>
              </a:lnSpc>
              <a:spcBef>
                <a:spcPts val="480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85" dirty="0">
                <a:latin typeface="Trebuchet MS"/>
                <a:cs typeface="Trebuchet MS"/>
              </a:rPr>
              <a:t>Operators delete deallocate  </a:t>
            </a:r>
            <a:r>
              <a:rPr sz="3200" spc="-160" dirty="0">
                <a:latin typeface="Trebuchet MS"/>
                <a:cs typeface="Trebuchet MS"/>
              </a:rPr>
              <a:t>memory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dirty="0">
                <a:latin typeface="Trebuchet MS"/>
                <a:cs typeface="Trebuchet MS"/>
              </a:rPr>
              <a:t>space.</a:t>
            </a:r>
            <a:endParaRPr sz="3200">
              <a:latin typeface="Trebuchet MS"/>
              <a:cs typeface="Trebuchet MS"/>
            </a:endParaRPr>
          </a:p>
          <a:p>
            <a:pPr marL="571500" marR="1139190" indent="-238760">
              <a:lnSpc>
                <a:spcPct val="100000"/>
              </a:lnSpc>
              <a:spcBef>
                <a:spcPts val="61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75" dirty="0">
                <a:latin typeface="Trebuchet MS"/>
                <a:cs typeface="Trebuchet MS"/>
              </a:rPr>
              <a:t>Operators delete </a:t>
            </a:r>
            <a:r>
              <a:rPr sz="2800" spc="-55" dirty="0">
                <a:latin typeface="Trebuchet MS"/>
                <a:cs typeface="Trebuchet MS"/>
              </a:rPr>
              <a:t>[ ] </a:t>
            </a:r>
            <a:r>
              <a:rPr sz="2800" spc="-75" dirty="0">
                <a:latin typeface="Trebuchet MS"/>
                <a:cs typeface="Trebuchet MS"/>
              </a:rPr>
              <a:t>deallocate  </a:t>
            </a:r>
            <a:r>
              <a:rPr sz="2800" spc="-95" dirty="0">
                <a:latin typeface="Trebuchet MS"/>
                <a:cs typeface="Trebuchet MS"/>
              </a:rPr>
              <a:t>memory </a:t>
            </a:r>
            <a:r>
              <a:rPr sz="2800" spc="-5" dirty="0">
                <a:latin typeface="Trebuchet MS"/>
                <a:cs typeface="Trebuchet MS"/>
              </a:rPr>
              <a:t>space for</a:t>
            </a:r>
            <a:r>
              <a:rPr sz="2800" spc="90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array.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507" y="446619"/>
            <a:ext cx="5190300" cy="548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293370"/>
            <a:ext cx="52266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Traversing </a:t>
            </a:r>
            <a:r>
              <a:rPr sz="4000" dirty="0"/>
              <a:t>a </a:t>
            </a:r>
            <a:r>
              <a:rPr sz="4000" spc="-5" dirty="0"/>
              <a:t>linked</a:t>
            </a:r>
            <a:r>
              <a:rPr sz="4000" spc="-75" dirty="0"/>
              <a:t> </a:t>
            </a:r>
            <a:r>
              <a:rPr sz="4000" spc="-5" dirty="0"/>
              <a:t>list:</a:t>
            </a:r>
            <a:endParaRPr sz="4000"/>
          </a:p>
        </p:txBody>
      </p:sp>
      <p:sp>
        <p:nvSpPr>
          <p:cNvPr id="16" name="object 16"/>
          <p:cNvSpPr txBox="1"/>
          <p:nvPr/>
        </p:nvSpPr>
        <p:spPr>
          <a:xfrm>
            <a:off x="1162050" y="1092200"/>
            <a:ext cx="7792084" cy="316357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7180" marR="833755" indent="-284480">
              <a:lnSpc>
                <a:spcPts val="2840"/>
              </a:lnSpc>
              <a:spcBef>
                <a:spcPts val="225"/>
              </a:spcBef>
              <a:tabLst>
                <a:tab pos="54038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spc="-15" dirty="0">
                <a:latin typeface="Times New Roman"/>
                <a:cs typeface="Times New Roman"/>
              </a:rPr>
              <a:t>Traversing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the process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accessing each node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-2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linked list exactly once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perform some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operation.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540385" algn="l"/>
              </a:tabLst>
            </a:pPr>
            <a:r>
              <a:rPr sz="2400" spc="2335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400" b="1" spc="-5" dirty="0">
                <a:latin typeface="Times New Roman"/>
                <a:cs typeface="Times New Roman"/>
              </a:rPr>
              <a:t>ALGORITHM: </a:t>
            </a:r>
            <a:r>
              <a:rPr sz="2400" b="1" spc="-50" dirty="0">
                <a:latin typeface="Times New Roman"/>
                <a:cs typeface="Times New Roman"/>
              </a:rPr>
              <a:t>TRAVERS </a:t>
            </a:r>
            <a:r>
              <a:rPr sz="2400" b="1" spc="-60" dirty="0">
                <a:latin typeface="Times New Roman"/>
                <a:cs typeface="Times New Roman"/>
              </a:rPr>
              <a:t>(START, </a:t>
            </a:r>
            <a:r>
              <a:rPr sz="2400" b="1" spc="-10" dirty="0">
                <a:latin typeface="Times New Roman"/>
                <a:cs typeface="Times New Roman"/>
              </a:rPr>
              <a:t>P) </a:t>
            </a:r>
            <a:r>
              <a:rPr sz="2400" spc="-60" dirty="0">
                <a:latin typeface="Times New Roman"/>
                <a:cs typeface="Times New Roman"/>
              </a:rPr>
              <a:t>START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contains</a:t>
            </a:r>
            <a:endParaRPr sz="2400">
              <a:latin typeface="Times New Roman"/>
              <a:cs typeface="Times New Roman"/>
            </a:endParaRPr>
          </a:p>
          <a:p>
            <a:pPr marL="297180" marR="178435">
              <a:lnSpc>
                <a:spcPts val="2840"/>
              </a:lnSpc>
              <a:spcBef>
                <a:spcPts val="125"/>
              </a:spcBef>
            </a:pPr>
            <a:r>
              <a:rPr sz="2400" spc="-5" dirty="0">
                <a:latin typeface="Times New Roman"/>
                <a:cs typeface="Times New Roman"/>
              </a:rPr>
              <a:t>the address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first </a:t>
            </a:r>
            <a:r>
              <a:rPr sz="2400" dirty="0">
                <a:latin typeface="Times New Roman"/>
                <a:cs typeface="Times New Roman"/>
              </a:rPr>
              <a:t>node. </a:t>
            </a:r>
            <a:r>
              <a:rPr sz="2400" spc="-5" dirty="0">
                <a:latin typeface="Times New Roman"/>
                <a:cs typeface="Times New Roman"/>
              </a:rPr>
              <a:t>Another pointer </a:t>
            </a:r>
            <a:r>
              <a:rPr sz="2400" dirty="0">
                <a:latin typeface="Times New Roman"/>
                <a:cs typeface="Times New Roman"/>
              </a:rPr>
              <a:t>p is  </a:t>
            </a:r>
            <a:r>
              <a:rPr sz="2400" spc="-5" dirty="0">
                <a:latin typeface="Times New Roman"/>
                <a:cs typeface="Times New Roman"/>
              </a:rPr>
              <a:t>temporarily used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visit all the </a:t>
            </a:r>
            <a:r>
              <a:rPr sz="2400" dirty="0">
                <a:latin typeface="Times New Roman"/>
                <a:cs typeface="Times New Roman"/>
              </a:rPr>
              <a:t>nodes from </a:t>
            </a:r>
            <a:r>
              <a:rPr sz="2400" spc="-5" dirty="0">
                <a:latin typeface="Times New Roman"/>
                <a:cs typeface="Times New Roman"/>
              </a:rPr>
              <a:t>the beginning to  the end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-5" dirty="0">
                <a:latin typeface="Times New Roman"/>
                <a:cs typeface="Times New Roman"/>
              </a:rPr>
              <a:t>linked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list.</a:t>
            </a:r>
            <a:endParaRPr sz="2400">
              <a:latin typeface="Times New Roman"/>
              <a:cs typeface="Times New Roman"/>
            </a:endParaRPr>
          </a:p>
          <a:p>
            <a:pPr marL="297180">
              <a:lnSpc>
                <a:spcPct val="100000"/>
              </a:lnSpc>
              <a:spcBef>
                <a:spcPts val="515"/>
              </a:spcBef>
            </a:pP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1: P 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START</a:t>
            </a:r>
            <a:endParaRPr sz="2400">
              <a:latin typeface="Times New Roman"/>
              <a:cs typeface="Times New Roman"/>
            </a:endParaRPr>
          </a:p>
          <a:p>
            <a:pPr marL="297180">
              <a:lnSpc>
                <a:spcPct val="100000"/>
              </a:lnSpc>
              <a:spcBef>
                <a:spcPts val="600"/>
              </a:spcBef>
            </a:pP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2: </a:t>
            </a:r>
            <a:r>
              <a:rPr sz="2400" spc="-5" dirty="0">
                <a:latin typeface="Times New Roman"/>
                <a:cs typeface="Times New Roman"/>
              </a:rPr>
              <a:t>while </a:t>
            </a:r>
            <a:r>
              <a:rPr sz="2400" dirty="0">
                <a:latin typeface="Times New Roman"/>
                <a:cs typeface="Times New Roman"/>
              </a:rPr>
              <a:t>P !=</a:t>
            </a:r>
            <a:r>
              <a:rPr sz="2400" spc="-5" dirty="0">
                <a:latin typeface="Times New Roman"/>
                <a:cs typeface="Times New Roman"/>
              </a:rPr>
              <a:t> NULL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46530" y="4230370"/>
            <a:ext cx="87947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Times New Roman"/>
                <a:cs typeface="Times New Roman"/>
              </a:rPr>
              <a:t>Step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5" dirty="0">
                <a:latin typeface="Times New Roman"/>
                <a:cs typeface="Times New Roman"/>
              </a:rPr>
              <a:t>Step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09570" y="4230370"/>
            <a:ext cx="237807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Times New Roman"/>
                <a:cs typeface="Times New Roman"/>
              </a:rPr>
              <a:t>PROCESS data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(P)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Times New Roman"/>
                <a:cs typeface="Times New Roman"/>
              </a:rPr>
              <a:t>P 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link(P)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54040" y="4230370"/>
            <a:ext cx="236855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[Fetch the data]  [Advance </a:t>
            </a:r>
            <a:r>
              <a:rPr sz="2400" dirty="0">
                <a:latin typeface="Times New Roman"/>
                <a:cs typeface="Times New Roman"/>
              </a:rPr>
              <a:t>P to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next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6530" y="5114289"/>
            <a:ext cx="328739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20" dirty="0">
                <a:latin typeface="Times New Roman"/>
                <a:cs typeface="Times New Roman"/>
              </a:rPr>
              <a:t>node] </a:t>
            </a: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5: </a:t>
            </a:r>
            <a:r>
              <a:rPr sz="2400" spc="-5" dirty="0">
                <a:latin typeface="Times New Roman"/>
                <a:cs typeface="Times New Roman"/>
              </a:rPr>
              <a:t>End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while  Step </a:t>
            </a:r>
            <a:r>
              <a:rPr sz="2400" dirty="0">
                <a:latin typeface="Times New Roman"/>
                <a:cs typeface="Times New Roman"/>
              </a:rPr>
              <a:t>6:</a:t>
            </a:r>
            <a:r>
              <a:rPr sz="2400" spc="-5" dirty="0">
                <a:latin typeface="Times New Roman"/>
                <a:cs typeface="Times New Roman"/>
              </a:rPr>
              <a:t> Return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47759" y="6511290"/>
            <a:ext cx="19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7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91029" y="189864"/>
            <a:ext cx="7179309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1029" y="845185"/>
            <a:ext cx="3155949" cy="12230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70280" y="144779"/>
            <a:ext cx="8084184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latin typeface="Arial"/>
                <a:cs typeface="Arial"/>
              </a:rPr>
              <a:t>Inserting </a:t>
            </a:r>
            <a:r>
              <a:rPr sz="4300" dirty="0">
                <a:latin typeface="Arial"/>
                <a:cs typeface="Arial"/>
              </a:rPr>
              <a:t>a </a:t>
            </a:r>
            <a:r>
              <a:rPr sz="4300" spc="-5" dirty="0">
                <a:latin typeface="Arial"/>
                <a:cs typeface="Arial"/>
              </a:rPr>
              <a:t>node into </a:t>
            </a:r>
            <a:r>
              <a:rPr sz="4300" dirty="0">
                <a:latin typeface="Arial"/>
                <a:cs typeface="Arial"/>
              </a:rPr>
              <a:t>the</a:t>
            </a:r>
            <a:r>
              <a:rPr sz="4300" spc="-30" dirty="0">
                <a:latin typeface="Arial"/>
                <a:cs typeface="Arial"/>
              </a:rPr>
              <a:t> </a:t>
            </a:r>
            <a:r>
              <a:rPr sz="4300" spc="-20" dirty="0">
                <a:latin typeface="Arial"/>
                <a:cs typeface="Arial"/>
              </a:rPr>
              <a:t>linked</a:t>
            </a:r>
            <a:endParaRPr sz="4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3169" y="2070100"/>
            <a:ext cx="7423784" cy="25996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7180" marR="751840" indent="-283210">
              <a:lnSpc>
                <a:spcPts val="3820"/>
              </a:lnSpc>
              <a:spcBef>
                <a:spcPts val="240"/>
              </a:spcBef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3200" spc="-12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Inserting </a:t>
            </a:r>
            <a:r>
              <a:rPr sz="3200" spc="-85" dirty="0">
                <a:latin typeface="Trebuchet MS"/>
                <a:cs typeface="Trebuchet MS"/>
              </a:rPr>
              <a:t>a </a:t>
            </a:r>
            <a:r>
              <a:rPr sz="3200" spc="-95" dirty="0">
                <a:latin typeface="Trebuchet MS"/>
                <a:cs typeface="Trebuchet MS"/>
              </a:rPr>
              <a:t>node </a:t>
            </a:r>
            <a:r>
              <a:rPr sz="3200" spc="-85" dirty="0">
                <a:latin typeface="Trebuchet MS"/>
                <a:cs typeface="Trebuchet MS"/>
              </a:rPr>
              <a:t>at the beginning  </a:t>
            </a:r>
            <a:r>
              <a:rPr sz="3200" spc="-1105" dirty="0">
                <a:latin typeface="Trebuchet MS"/>
                <a:cs typeface="Trebuchet MS"/>
              </a:rPr>
              <a:t>of</a:t>
            </a:r>
            <a:r>
              <a:rPr sz="3200" spc="-55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95" dirty="0">
                <a:latin typeface="Trebuchet MS"/>
                <a:cs typeface="Trebuchet MS"/>
              </a:rPr>
              <a:t>linked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60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3200" spc="-28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Inserting </a:t>
            </a:r>
            <a:r>
              <a:rPr sz="3200" dirty="0">
                <a:latin typeface="Trebuchet MS"/>
                <a:cs typeface="Trebuchet MS"/>
              </a:rPr>
              <a:t>a </a:t>
            </a:r>
            <a:r>
              <a:rPr sz="3200" spc="-5" dirty="0">
                <a:latin typeface="Trebuchet MS"/>
                <a:cs typeface="Trebuchet MS"/>
              </a:rPr>
              <a:t>node at the </a:t>
            </a:r>
            <a:r>
              <a:rPr sz="3200" spc="-20" dirty="0">
                <a:latin typeface="Trebuchet MS"/>
                <a:cs typeface="Trebuchet MS"/>
              </a:rPr>
              <a:t>given </a:t>
            </a:r>
            <a:r>
              <a:rPr sz="3200" spc="-340" dirty="0">
                <a:latin typeface="Trebuchet MS"/>
                <a:cs typeface="Trebuchet MS"/>
              </a:rPr>
              <a:t>position.</a:t>
            </a:r>
            <a:endParaRPr sz="3200">
              <a:latin typeface="Trebuchet MS"/>
              <a:cs typeface="Trebuchet MS"/>
            </a:endParaRPr>
          </a:p>
          <a:p>
            <a:pPr marL="297180" marR="781050" indent="-284480">
              <a:lnSpc>
                <a:spcPts val="3710"/>
              </a:lnSpc>
              <a:spcBef>
                <a:spcPts val="830"/>
              </a:spcBef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3200" spc="-35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Inserting </a:t>
            </a:r>
            <a:r>
              <a:rPr sz="3200" dirty="0">
                <a:latin typeface="Trebuchet MS"/>
                <a:cs typeface="Trebuchet MS"/>
              </a:rPr>
              <a:t>a </a:t>
            </a:r>
            <a:r>
              <a:rPr sz="3200" spc="-5" dirty="0">
                <a:latin typeface="Trebuchet MS"/>
                <a:cs typeface="Trebuchet MS"/>
              </a:rPr>
              <a:t>node at the end </a:t>
            </a:r>
            <a:r>
              <a:rPr sz="3200" dirty="0">
                <a:latin typeface="Trebuchet MS"/>
                <a:cs typeface="Trebuchet MS"/>
              </a:rPr>
              <a:t>of </a:t>
            </a:r>
            <a:r>
              <a:rPr sz="3200" spc="-1030" dirty="0">
                <a:latin typeface="Trebuchet MS"/>
                <a:cs typeface="Trebuchet MS"/>
              </a:rPr>
              <a:t>the </a:t>
            </a:r>
            <a:r>
              <a:rPr sz="3200" spc="-950" dirty="0">
                <a:latin typeface="Trebuchet MS"/>
                <a:cs typeface="Trebuchet MS"/>
              </a:rPr>
              <a:t> </a:t>
            </a:r>
            <a:r>
              <a:rPr sz="3200" spc="-20" dirty="0">
                <a:latin typeface="Trebuchet MS"/>
                <a:cs typeface="Trebuchet MS"/>
              </a:rPr>
              <a:t>linked</a:t>
            </a:r>
            <a:r>
              <a:rPr sz="3200" spc="-5" dirty="0">
                <a:latin typeface="Trebuchet MS"/>
                <a:cs typeface="Trebuchet MS"/>
              </a:rPr>
              <a:t> list.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52" y="656229"/>
            <a:ext cx="5156545" cy="584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478790"/>
            <a:ext cx="565277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dirty="0">
                <a:latin typeface="Trebuchet MS"/>
                <a:cs typeface="Trebuchet MS"/>
              </a:rPr>
              <a:t>Inserting </a:t>
            </a:r>
            <a:r>
              <a:rPr sz="4300" b="0" spc="-5" dirty="0">
                <a:latin typeface="Trebuchet MS"/>
                <a:cs typeface="Trebuchet MS"/>
              </a:rPr>
              <a:t>node at</a:t>
            </a:r>
            <a:r>
              <a:rPr sz="4300" b="0" spc="10" dirty="0">
                <a:latin typeface="Trebuchet MS"/>
                <a:cs typeface="Trebuchet MS"/>
              </a:rPr>
              <a:t> </a:t>
            </a:r>
            <a:r>
              <a:rPr sz="4300" b="0" spc="-20" dirty="0">
                <a:latin typeface="Trebuchet MS"/>
                <a:cs typeface="Trebuchet MS"/>
              </a:rPr>
              <a:t>Front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4130" y="1304290"/>
            <a:ext cx="648144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Inserting </a:t>
            </a:r>
            <a:r>
              <a:rPr sz="2400" b="1" dirty="0">
                <a:latin typeface="Times New Roman"/>
                <a:cs typeface="Times New Roman"/>
              </a:rPr>
              <a:t>a </a:t>
            </a:r>
            <a:r>
              <a:rPr sz="2400" b="1" spc="-5" dirty="0">
                <a:latin typeface="Times New Roman"/>
                <a:cs typeface="Times New Roman"/>
              </a:rPr>
              <a:t>node </a:t>
            </a:r>
            <a:r>
              <a:rPr sz="2400" b="1" dirty="0">
                <a:latin typeface="Times New Roman"/>
                <a:cs typeface="Times New Roman"/>
              </a:rPr>
              <a:t>at </a:t>
            </a: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spc="-10" dirty="0">
                <a:latin typeface="Times New Roman"/>
                <a:cs typeface="Times New Roman"/>
              </a:rPr>
              <a:t>beginning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the linked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list</a:t>
            </a:r>
            <a:endParaRPr sz="2400">
              <a:latin typeface="Times New Roman"/>
              <a:cs typeface="Times New Roman"/>
            </a:endParaRPr>
          </a:p>
          <a:p>
            <a:pPr marL="318770" indent="-306070">
              <a:lnSpc>
                <a:spcPct val="100000"/>
              </a:lnSpc>
              <a:buAutoNum type="arabicPeriod"/>
              <a:tabLst>
                <a:tab pos="318770" algn="l"/>
              </a:tabLst>
            </a:pPr>
            <a:r>
              <a:rPr sz="2400" spc="-5" dirty="0">
                <a:latin typeface="Times New Roman"/>
                <a:cs typeface="Times New Roman"/>
              </a:rPr>
              <a:t>Create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318770" indent="-306070">
              <a:lnSpc>
                <a:spcPct val="100000"/>
              </a:lnSpc>
              <a:buAutoNum type="arabicPeriod"/>
              <a:tabLst>
                <a:tab pos="318770" algn="l"/>
              </a:tabLst>
            </a:pPr>
            <a:r>
              <a:rPr sz="2400" spc="-5" dirty="0">
                <a:latin typeface="Times New Roman"/>
                <a:cs typeface="Times New Roman"/>
              </a:rPr>
              <a:t>Fill data into the data field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new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318770" indent="-306070">
              <a:lnSpc>
                <a:spcPct val="100000"/>
              </a:lnSpc>
              <a:buAutoNum type="arabicPeriod"/>
              <a:tabLst>
                <a:tab pos="318770" algn="l"/>
              </a:tabLst>
            </a:pPr>
            <a:r>
              <a:rPr sz="2400" spc="-5" dirty="0">
                <a:latin typeface="Times New Roman"/>
                <a:cs typeface="Times New Roman"/>
              </a:rPr>
              <a:t>Mark its pointer field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NULL</a:t>
            </a:r>
            <a:endParaRPr sz="2400">
              <a:latin typeface="Times New Roman"/>
              <a:cs typeface="Times New Roman"/>
            </a:endParaRPr>
          </a:p>
          <a:p>
            <a:pPr marL="299720" indent="-28702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Attach this newly created node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START</a:t>
            </a:r>
            <a:endParaRPr sz="2400">
              <a:latin typeface="Times New Roman"/>
              <a:cs typeface="Times New Roman"/>
            </a:endParaRPr>
          </a:p>
          <a:p>
            <a:pPr marL="318770" indent="-306070">
              <a:lnSpc>
                <a:spcPct val="100000"/>
              </a:lnSpc>
              <a:buAutoNum type="arabicPeriod"/>
              <a:tabLst>
                <a:tab pos="318770" algn="l"/>
              </a:tabLst>
            </a:pPr>
            <a:r>
              <a:rPr sz="2400" spc="-5" dirty="0">
                <a:latin typeface="Times New Roman"/>
                <a:cs typeface="Times New Roman"/>
              </a:rPr>
              <a:t>Make the </a:t>
            </a:r>
            <a:r>
              <a:rPr sz="2400" dirty="0">
                <a:latin typeface="Times New Roman"/>
                <a:cs typeface="Times New Roman"/>
              </a:rPr>
              <a:t>new node as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spc="-60" dirty="0">
                <a:latin typeface="Times New Roman"/>
                <a:cs typeface="Times New Roman"/>
              </a:rPr>
              <a:t>START</a:t>
            </a:r>
            <a:r>
              <a:rPr sz="2400" spc="-5" dirty="0">
                <a:latin typeface="Times New Roman"/>
                <a:cs typeface="Times New Roman"/>
              </a:rPr>
              <a:t> node.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7759" y="6153150"/>
            <a:ext cx="19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7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15514" y="3491865"/>
            <a:ext cx="5141595" cy="2788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3779" y="3170554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900" y="0"/>
                </a:moveTo>
                <a:lnTo>
                  <a:pt x="0" y="51435"/>
                </a:lnTo>
                <a:lnTo>
                  <a:pt x="85725" y="102235"/>
                </a:lnTo>
                <a:lnTo>
                  <a:pt x="88265" y="103505"/>
                </a:lnTo>
                <a:lnTo>
                  <a:pt x="92075" y="102870"/>
                </a:lnTo>
                <a:lnTo>
                  <a:pt x="95885" y="96520"/>
                </a:lnTo>
                <a:lnTo>
                  <a:pt x="94615" y="92710"/>
                </a:lnTo>
                <a:lnTo>
                  <a:pt x="36195" y="58420"/>
                </a:lnTo>
                <a:lnTo>
                  <a:pt x="12700" y="58420"/>
                </a:lnTo>
                <a:lnTo>
                  <a:pt x="12700" y="45085"/>
                </a:lnTo>
                <a:lnTo>
                  <a:pt x="36195" y="45085"/>
                </a:lnTo>
                <a:lnTo>
                  <a:pt x="92075" y="12700"/>
                </a:lnTo>
                <a:lnTo>
                  <a:pt x="95250" y="10795"/>
                </a:lnTo>
                <a:lnTo>
                  <a:pt x="95885" y="6985"/>
                </a:lnTo>
                <a:lnTo>
                  <a:pt x="94615" y="3810"/>
                </a:lnTo>
                <a:lnTo>
                  <a:pt x="92710" y="635"/>
                </a:lnTo>
                <a:lnTo>
                  <a:pt x="88900" y="0"/>
                </a:lnTo>
                <a:close/>
              </a:path>
              <a:path w="500379" h="103504">
                <a:moveTo>
                  <a:pt x="36195" y="45085"/>
                </a:moveTo>
                <a:lnTo>
                  <a:pt x="25400" y="51435"/>
                </a:lnTo>
                <a:lnTo>
                  <a:pt x="34290" y="56515"/>
                </a:lnTo>
                <a:lnTo>
                  <a:pt x="36195" y="58420"/>
                </a:lnTo>
                <a:lnTo>
                  <a:pt x="499745" y="59055"/>
                </a:lnTo>
                <a:lnTo>
                  <a:pt x="500380" y="46355"/>
                </a:lnTo>
                <a:lnTo>
                  <a:pt x="36195" y="45085"/>
                </a:lnTo>
                <a:close/>
              </a:path>
              <a:path w="500379" h="103504">
                <a:moveTo>
                  <a:pt x="36195" y="45085"/>
                </a:moveTo>
                <a:lnTo>
                  <a:pt x="12700" y="45085"/>
                </a:lnTo>
                <a:lnTo>
                  <a:pt x="12700" y="58420"/>
                </a:lnTo>
                <a:lnTo>
                  <a:pt x="36195" y="58420"/>
                </a:lnTo>
                <a:lnTo>
                  <a:pt x="33250" y="56515"/>
                </a:lnTo>
                <a:lnTo>
                  <a:pt x="15875" y="56515"/>
                </a:lnTo>
                <a:lnTo>
                  <a:pt x="15875" y="45720"/>
                </a:lnTo>
                <a:lnTo>
                  <a:pt x="34925" y="45720"/>
                </a:lnTo>
                <a:lnTo>
                  <a:pt x="36195" y="45085"/>
                </a:lnTo>
                <a:close/>
              </a:path>
              <a:path w="500379" h="103504">
                <a:moveTo>
                  <a:pt x="15875" y="45720"/>
                </a:moveTo>
                <a:lnTo>
                  <a:pt x="15875" y="56515"/>
                </a:lnTo>
                <a:lnTo>
                  <a:pt x="25400" y="51435"/>
                </a:lnTo>
                <a:lnTo>
                  <a:pt x="15875" y="45720"/>
                </a:lnTo>
                <a:close/>
              </a:path>
              <a:path w="500379" h="103504">
                <a:moveTo>
                  <a:pt x="25400" y="51435"/>
                </a:moveTo>
                <a:lnTo>
                  <a:pt x="15875" y="56515"/>
                </a:lnTo>
                <a:lnTo>
                  <a:pt x="33250" y="56515"/>
                </a:lnTo>
                <a:lnTo>
                  <a:pt x="25400" y="51435"/>
                </a:lnTo>
                <a:close/>
              </a:path>
              <a:path w="500379" h="103504">
                <a:moveTo>
                  <a:pt x="34925" y="45720"/>
                </a:moveTo>
                <a:lnTo>
                  <a:pt x="15875" y="45720"/>
                </a:lnTo>
                <a:lnTo>
                  <a:pt x="25400" y="51435"/>
                </a:lnTo>
                <a:lnTo>
                  <a:pt x="34925" y="45720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3420" y="3813175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900" y="0"/>
                </a:moveTo>
                <a:lnTo>
                  <a:pt x="0" y="51435"/>
                </a:lnTo>
                <a:lnTo>
                  <a:pt x="85725" y="101600"/>
                </a:lnTo>
                <a:lnTo>
                  <a:pt x="88264" y="103505"/>
                </a:lnTo>
                <a:lnTo>
                  <a:pt x="92075" y="102869"/>
                </a:lnTo>
                <a:lnTo>
                  <a:pt x="95884" y="96519"/>
                </a:lnTo>
                <a:lnTo>
                  <a:pt x="94614" y="92710"/>
                </a:lnTo>
                <a:lnTo>
                  <a:pt x="36829" y="58419"/>
                </a:lnTo>
                <a:lnTo>
                  <a:pt x="12700" y="57785"/>
                </a:lnTo>
                <a:lnTo>
                  <a:pt x="12700" y="45085"/>
                </a:lnTo>
                <a:lnTo>
                  <a:pt x="36829" y="45085"/>
                </a:lnTo>
                <a:lnTo>
                  <a:pt x="92075" y="12700"/>
                </a:lnTo>
                <a:lnTo>
                  <a:pt x="95884" y="11430"/>
                </a:lnTo>
                <a:lnTo>
                  <a:pt x="95884" y="7619"/>
                </a:lnTo>
                <a:lnTo>
                  <a:pt x="93344" y="1269"/>
                </a:lnTo>
                <a:lnTo>
                  <a:pt x="88900" y="0"/>
                </a:lnTo>
                <a:close/>
              </a:path>
              <a:path w="500379" h="103504">
                <a:moveTo>
                  <a:pt x="36829" y="45719"/>
                </a:moveTo>
                <a:lnTo>
                  <a:pt x="26034" y="52069"/>
                </a:lnTo>
                <a:lnTo>
                  <a:pt x="36829" y="58419"/>
                </a:lnTo>
                <a:lnTo>
                  <a:pt x="499744" y="59689"/>
                </a:lnTo>
                <a:lnTo>
                  <a:pt x="500379" y="46989"/>
                </a:lnTo>
                <a:lnTo>
                  <a:pt x="36829" y="45719"/>
                </a:lnTo>
                <a:close/>
              </a:path>
              <a:path w="500379" h="103504">
                <a:moveTo>
                  <a:pt x="12700" y="45085"/>
                </a:moveTo>
                <a:lnTo>
                  <a:pt x="12700" y="57785"/>
                </a:lnTo>
                <a:lnTo>
                  <a:pt x="36829" y="58419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6355"/>
                </a:lnTo>
                <a:lnTo>
                  <a:pt x="34925" y="46355"/>
                </a:lnTo>
                <a:lnTo>
                  <a:pt x="36829" y="45719"/>
                </a:lnTo>
                <a:lnTo>
                  <a:pt x="12700" y="45085"/>
                </a:lnTo>
                <a:close/>
              </a:path>
              <a:path w="500379" h="103504">
                <a:moveTo>
                  <a:pt x="15875" y="46355"/>
                </a:moveTo>
                <a:lnTo>
                  <a:pt x="15875" y="57150"/>
                </a:lnTo>
                <a:lnTo>
                  <a:pt x="26034" y="52069"/>
                </a:lnTo>
                <a:lnTo>
                  <a:pt x="15875" y="46355"/>
                </a:lnTo>
                <a:close/>
              </a:path>
              <a:path w="500379" h="103504">
                <a:moveTo>
                  <a:pt x="26034" y="52069"/>
                </a:moveTo>
                <a:lnTo>
                  <a:pt x="15875" y="57150"/>
                </a:lnTo>
                <a:lnTo>
                  <a:pt x="34289" y="57150"/>
                </a:lnTo>
                <a:lnTo>
                  <a:pt x="26034" y="52069"/>
                </a:lnTo>
                <a:close/>
              </a:path>
              <a:path w="500379" h="103504">
                <a:moveTo>
                  <a:pt x="34925" y="46355"/>
                </a:moveTo>
                <a:lnTo>
                  <a:pt x="15875" y="46355"/>
                </a:lnTo>
                <a:lnTo>
                  <a:pt x="26034" y="52069"/>
                </a:lnTo>
                <a:lnTo>
                  <a:pt x="34925" y="46355"/>
                </a:lnTo>
                <a:close/>
              </a:path>
              <a:path w="500379" h="103504">
                <a:moveTo>
                  <a:pt x="36829" y="45085"/>
                </a:moveTo>
                <a:lnTo>
                  <a:pt x="12700" y="45085"/>
                </a:lnTo>
                <a:lnTo>
                  <a:pt x="36829" y="45719"/>
                </a:lnTo>
                <a:lnTo>
                  <a:pt x="36829" y="45085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3420" y="4312920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900" y="0"/>
                </a:moveTo>
                <a:lnTo>
                  <a:pt x="0" y="51434"/>
                </a:lnTo>
                <a:lnTo>
                  <a:pt x="85725" y="102234"/>
                </a:lnTo>
                <a:lnTo>
                  <a:pt x="88264" y="103504"/>
                </a:lnTo>
                <a:lnTo>
                  <a:pt x="92075" y="102234"/>
                </a:lnTo>
                <a:lnTo>
                  <a:pt x="95884" y="97154"/>
                </a:lnTo>
                <a:lnTo>
                  <a:pt x="94614" y="92074"/>
                </a:lnTo>
                <a:lnTo>
                  <a:pt x="36829" y="57784"/>
                </a:lnTo>
                <a:lnTo>
                  <a:pt x="12700" y="57784"/>
                </a:lnTo>
                <a:lnTo>
                  <a:pt x="12700" y="45084"/>
                </a:lnTo>
                <a:lnTo>
                  <a:pt x="36829" y="45084"/>
                </a:lnTo>
                <a:lnTo>
                  <a:pt x="92075" y="12699"/>
                </a:lnTo>
                <a:lnTo>
                  <a:pt x="95884" y="10794"/>
                </a:lnTo>
                <a:lnTo>
                  <a:pt x="95884" y="6984"/>
                </a:lnTo>
                <a:lnTo>
                  <a:pt x="93344" y="634"/>
                </a:lnTo>
                <a:lnTo>
                  <a:pt x="88900" y="0"/>
                </a:lnTo>
                <a:close/>
              </a:path>
              <a:path w="500379" h="103504">
                <a:moveTo>
                  <a:pt x="36829" y="45084"/>
                </a:moveTo>
                <a:lnTo>
                  <a:pt x="26034" y="51434"/>
                </a:lnTo>
                <a:lnTo>
                  <a:pt x="36829" y="57784"/>
                </a:lnTo>
                <a:lnTo>
                  <a:pt x="499744" y="59054"/>
                </a:lnTo>
                <a:lnTo>
                  <a:pt x="500379" y="46354"/>
                </a:lnTo>
                <a:lnTo>
                  <a:pt x="36829" y="45084"/>
                </a:lnTo>
                <a:close/>
              </a:path>
              <a:path w="500379" h="103504">
                <a:moveTo>
                  <a:pt x="36829" y="45084"/>
                </a:moveTo>
                <a:lnTo>
                  <a:pt x="12700" y="45084"/>
                </a:lnTo>
                <a:lnTo>
                  <a:pt x="12700" y="57784"/>
                </a:lnTo>
                <a:lnTo>
                  <a:pt x="36829" y="57784"/>
                </a:lnTo>
                <a:lnTo>
                  <a:pt x="34289" y="57149"/>
                </a:lnTo>
                <a:lnTo>
                  <a:pt x="15875" y="57149"/>
                </a:lnTo>
                <a:lnTo>
                  <a:pt x="15875" y="45719"/>
                </a:lnTo>
                <a:lnTo>
                  <a:pt x="34925" y="45719"/>
                </a:lnTo>
                <a:lnTo>
                  <a:pt x="36829" y="45084"/>
                </a:lnTo>
                <a:close/>
              </a:path>
              <a:path w="500379" h="103504">
                <a:moveTo>
                  <a:pt x="15875" y="45719"/>
                </a:moveTo>
                <a:lnTo>
                  <a:pt x="15875" y="57149"/>
                </a:lnTo>
                <a:lnTo>
                  <a:pt x="26034" y="51434"/>
                </a:lnTo>
                <a:lnTo>
                  <a:pt x="15875" y="45719"/>
                </a:lnTo>
                <a:close/>
              </a:path>
              <a:path w="500379" h="103504">
                <a:moveTo>
                  <a:pt x="26034" y="51434"/>
                </a:moveTo>
                <a:lnTo>
                  <a:pt x="15875" y="57149"/>
                </a:lnTo>
                <a:lnTo>
                  <a:pt x="34289" y="57149"/>
                </a:lnTo>
                <a:lnTo>
                  <a:pt x="26034" y="51434"/>
                </a:lnTo>
                <a:close/>
              </a:path>
              <a:path w="500379" h="103504">
                <a:moveTo>
                  <a:pt x="34925" y="45719"/>
                </a:moveTo>
                <a:lnTo>
                  <a:pt x="15875" y="45719"/>
                </a:lnTo>
                <a:lnTo>
                  <a:pt x="26034" y="51434"/>
                </a:lnTo>
                <a:lnTo>
                  <a:pt x="34925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3420" y="4885690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900" y="0"/>
                </a:moveTo>
                <a:lnTo>
                  <a:pt x="0" y="51435"/>
                </a:lnTo>
                <a:lnTo>
                  <a:pt x="85725" y="101600"/>
                </a:lnTo>
                <a:lnTo>
                  <a:pt x="88264" y="103505"/>
                </a:lnTo>
                <a:lnTo>
                  <a:pt x="92075" y="102235"/>
                </a:lnTo>
                <a:lnTo>
                  <a:pt x="93979" y="99695"/>
                </a:lnTo>
                <a:lnTo>
                  <a:pt x="95884" y="96520"/>
                </a:lnTo>
                <a:lnTo>
                  <a:pt x="94614" y="92710"/>
                </a:lnTo>
                <a:lnTo>
                  <a:pt x="36829" y="57785"/>
                </a:lnTo>
                <a:lnTo>
                  <a:pt x="12700" y="57785"/>
                </a:lnTo>
                <a:lnTo>
                  <a:pt x="12700" y="45085"/>
                </a:lnTo>
                <a:lnTo>
                  <a:pt x="36829" y="45085"/>
                </a:lnTo>
                <a:lnTo>
                  <a:pt x="92075" y="12700"/>
                </a:lnTo>
                <a:lnTo>
                  <a:pt x="95884" y="10795"/>
                </a:lnTo>
                <a:lnTo>
                  <a:pt x="95884" y="6985"/>
                </a:lnTo>
                <a:lnTo>
                  <a:pt x="94614" y="3810"/>
                </a:lnTo>
                <a:lnTo>
                  <a:pt x="93344" y="1270"/>
                </a:lnTo>
                <a:lnTo>
                  <a:pt x="88900" y="0"/>
                </a:lnTo>
                <a:close/>
              </a:path>
              <a:path w="500379" h="103504">
                <a:moveTo>
                  <a:pt x="36829" y="45085"/>
                </a:moveTo>
                <a:lnTo>
                  <a:pt x="26034" y="51435"/>
                </a:lnTo>
                <a:lnTo>
                  <a:pt x="36829" y="57785"/>
                </a:lnTo>
                <a:lnTo>
                  <a:pt x="499744" y="59055"/>
                </a:lnTo>
                <a:lnTo>
                  <a:pt x="500379" y="46990"/>
                </a:lnTo>
                <a:lnTo>
                  <a:pt x="36829" y="45085"/>
                </a:lnTo>
                <a:close/>
              </a:path>
              <a:path w="500379" h="103504">
                <a:moveTo>
                  <a:pt x="36829" y="45085"/>
                </a:moveTo>
                <a:lnTo>
                  <a:pt x="12700" y="45085"/>
                </a:lnTo>
                <a:lnTo>
                  <a:pt x="12700" y="57785"/>
                </a:lnTo>
                <a:lnTo>
                  <a:pt x="36829" y="57785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5720"/>
                </a:lnTo>
                <a:lnTo>
                  <a:pt x="34925" y="45720"/>
                </a:lnTo>
                <a:lnTo>
                  <a:pt x="36829" y="45085"/>
                </a:lnTo>
                <a:close/>
              </a:path>
              <a:path w="500379" h="103504">
                <a:moveTo>
                  <a:pt x="15875" y="45720"/>
                </a:moveTo>
                <a:lnTo>
                  <a:pt x="15875" y="57150"/>
                </a:lnTo>
                <a:lnTo>
                  <a:pt x="26034" y="51435"/>
                </a:lnTo>
                <a:lnTo>
                  <a:pt x="15875" y="45720"/>
                </a:lnTo>
                <a:close/>
              </a:path>
              <a:path w="500379" h="103504">
                <a:moveTo>
                  <a:pt x="26034" y="51435"/>
                </a:moveTo>
                <a:lnTo>
                  <a:pt x="15875" y="57150"/>
                </a:lnTo>
                <a:lnTo>
                  <a:pt x="34289" y="57150"/>
                </a:lnTo>
                <a:lnTo>
                  <a:pt x="26034" y="51435"/>
                </a:lnTo>
                <a:close/>
              </a:path>
              <a:path w="500379" h="103504">
                <a:moveTo>
                  <a:pt x="34925" y="45720"/>
                </a:moveTo>
                <a:lnTo>
                  <a:pt x="15875" y="45720"/>
                </a:lnTo>
                <a:lnTo>
                  <a:pt x="26034" y="51435"/>
                </a:lnTo>
                <a:lnTo>
                  <a:pt x="34925" y="45720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8239" y="278765"/>
            <a:ext cx="5855970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62380" y="234950"/>
            <a:ext cx="565023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dirty="0">
                <a:latin typeface="Trebuchet MS"/>
                <a:cs typeface="Trebuchet MS"/>
              </a:rPr>
              <a:t>Inserting </a:t>
            </a:r>
            <a:r>
              <a:rPr sz="4300" b="0" spc="-5" dirty="0">
                <a:latin typeface="Trebuchet MS"/>
                <a:cs typeface="Trebuchet MS"/>
              </a:rPr>
              <a:t>node at </a:t>
            </a:r>
            <a:r>
              <a:rPr sz="4300" b="0" spc="-20" dirty="0">
                <a:latin typeface="Trebuchet MS"/>
                <a:cs typeface="Trebuchet MS"/>
              </a:rPr>
              <a:t>Front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7660" y="1412240"/>
            <a:ext cx="685101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248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550" spc="11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ALGORITHM: INS_BEG (START,  </a:t>
            </a:r>
            <a:r>
              <a:rPr sz="3200" spc="-1135" dirty="0">
                <a:latin typeface="Times New Roman"/>
                <a:cs typeface="Times New Roman"/>
              </a:rPr>
              <a:t>P)</a:t>
            </a:r>
            <a:endParaRPr sz="3200">
              <a:latin typeface="Times New Roman"/>
              <a:cs typeface="Times New Roman"/>
            </a:endParaRPr>
          </a:p>
          <a:p>
            <a:pPr marL="295275" marR="161925">
              <a:lnSpc>
                <a:spcPts val="3790"/>
              </a:lnSpc>
              <a:spcBef>
                <a:spcPts val="165"/>
              </a:spcBef>
            </a:pPr>
            <a:r>
              <a:rPr sz="3200" spc="-85" dirty="0">
                <a:latin typeface="Times New Roman"/>
                <a:cs typeface="Times New Roman"/>
              </a:rPr>
              <a:t>START </a:t>
            </a:r>
            <a:r>
              <a:rPr sz="3200" spc="-5" dirty="0">
                <a:latin typeface="Times New Roman"/>
                <a:cs typeface="Times New Roman"/>
              </a:rPr>
              <a:t>contains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5" dirty="0">
                <a:latin typeface="Times New Roman"/>
                <a:cs typeface="Times New Roman"/>
              </a:rPr>
              <a:t>address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10" dirty="0">
                <a:latin typeface="Times New Roman"/>
                <a:cs typeface="Times New Roman"/>
              </a:rPr>
              <a:t>the </a:t>
            </a:r>
            <a:r>
              <a:rPr sz="3200" spc="-5" dirty="0">
                <a:latin typeface="Times New Roman"/>
                <a:cs typeface="Times New Roman"/>
              </a:rPr>
              <a:t>first  </a:t>
            </a:r>
            <a:r>
              <a:rPr sz="3200" dirty="0">
                <a:latin typeface="Times New Roman"/>
                <a:cs typeface="Times New Roman"/>
              </a:rPr>
              <a:t>node.</a:t>
            </a:r>
            <a:endParaRPr sz="3200">
              <a:latin typeface="Times New Roman"/>
              <a:cs typeface="Times New Roman"/>
            </a:endParaRPr>
          </a:p>
          <a:p>
            <a:pPr marL="295275">
              <a:lnSpc>
                <a:spcPct val="100000"/>
              </a:lnSpc>
              <a:spcBef>
                <a:spcPts val="465"/>
              </a:spcBef>
              <a:tabLst>
                <a:tab pos="2673985" algn="l"/>
              </a:tabLst>
            </a:pPr>
            <a:r>
              <a:rPr sz="3200" spc="-5" dirty="0">
                <a:latin typeface="Times New Roman"/>
                <a:cs typeface="Times New Roman"/>
              </a:rPr>
              <a:t>Step </a:t>
            </a:r>
            <a:r>
              <a:rPr sz="3200" dirty="0">
                <a:latin typeface="Times New Roman"/>
                <a:cs typeface="Times New Roman"/>
              </a:rPr>
              <a:t>1: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	new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Node;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73979" y="3437889"/>
            <a:ext cx="1263015" cy="17094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55"/>
              </a:spcBef>
            </a:pPr>
            <a:r>
              <a:rPr sz="3200" spc="-10" dirty="0">
                <a:latin typeface="Times New Roman"/>
                <a:cs typeface="Times New Roman"/>
              </a:rPr>
              <a:t>num;  </a:t>
            </a:r>
            <a:r>
              <a:rPr sz="3200" spc="-95" dirty="0">
                <a:latin typeface="Times New Roman"/>
                <a:cs typeface="Times New Roman"/>
              </a:rPr>
              <a:t>S</a:t>
            </a:r>
            <a:r>
              <a:rPr sz="3200" spc="-110" dirty="0">
                <a:latin typeface="Times New Roman"/>
                <a:cs typeface="Times New Roman"/>
              </a:rPr>
              <a:t>T</a:t>
            </a:r>
            <a:r>
              <a:rPr sz="3200" spc="-95" dirty="0">
                <a:latin typeface="Times New Roman"/>
                <a:cs typeface="Times New Roman"/>
              </a:rPr>
              <a:t>A</a:t>
            </a:r>
            <a:r>
              <a:rPr sz="3200" spc="-110" dirty="0">
                <a:latin typeface="Times New Roman"/>
                <a:cs typeface="Times New Roman"/>
              </a:rPr>
              <a:t>R</a:t>
            </a:r>
            <a:r>
              <a:rPr sz="3200" dirty="0">
                <a:latin typeface="Times New Roman"/>
                <a:cs typeface="Times New Roman"/>
              </a:rPr>
              <a:t>T  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80870" y="3437889"/>
            <a:ext cx="2505075" cy="22745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3200" spc="-5" dirty="0">
                <a:latin typeface="Times New Roman"/>
                <a:cs typeface="Times New Roman"/>
              </a:rPr>
              <a:t>Step </a:t>
            </a:r>
            <a:r>
              <a:rPr sz="3200" dirty="0">
                <a:latin typeface="Times New Roman"/>
                <a:cs typeface="Times New Roman"/>
              </a:rPr>
              <a:t>2: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data(P)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3200" spc="-5" dirty="0">
                <a:latin typeface="Times New Roman"/>
                <a:cs typeface="Times New Roman"/>
              </a:rPr>
              <a:t>Step </a:t>
            </a:r>
            <a:r>
              <a:rPr sz="3200" dirty="0">
                <a:latin typeface="Times New Roman"/>
                <a:cs typeface="Times New Roman"/>
              </a:rPr>
              <a:t>3: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link(P)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3200" spc="-5" dirty="0">
                <a:latin typeface="Times New Roman"/>
                <a:cs typeface="Times New Roman"/>
              </a:rPr>
              <a:t>Step </a:t>
            </a:r>
            <a:r>
              <a:rPr sz="3200" dirty="0">
                <a:latin typeface="Times New Roman"/>
                <a:cs typeface="Times New Roman"/>
              </a:rPr>
              <a:t>4: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85" dirty="0">
                <a:latin typeface="Times New Roman"/>
                <a:cs typeface="Times New Roman"/>
              </a:rPr>
              <a:t>START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spc="-5" dirty="0">
                <a:latin typeface="Times New Roman"/>
                <a:cs typeface="Times New Roman"/>
              </a:rPr>
              <a:t>Step </a:t>
            </a:r>
            <a:r>
              <a:rPr sz="3200" dirty="0">
                <a:latin typeface="Times New Roman"/>
                <a:cs typeface="Times New Roman"/>
              </a:rPr>
              <a:t>5: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Return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07680" y="5956300"/>
            <a:ext cx="19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4A686"/>
                </a:solidFill>
                <a:latin typeface="Arial"/>
                <a:cs typeface="Arial"/>
              </a:rPr>
              <a:t>7</a:t>
            </a: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2539" y="329565"/>
            <a:ext cx="5530215" cy="1223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6519" y="284479"/>
            <a:ext cx="534289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5" dirty="0">
                <a:latin typeface="Trebuchet MS"/>
                <a:cs typeface="Trebuchet MS"/>
              </a:rPr>
              <a:t>Inserting node at</a:t>
            </a:r>
            <a:r>
              <a:rPr sz="4300" b="0" spc="-70" dirty="0">
                <a:latin typeface="Trebuchet MS"/>
                <a:cs typeface="Trebuchet MS"/>
              </a:rPr>
              <a:t> </a:t>
            </a:r>
            <a:r>
              <a:rPr sz="4300" b="0" spc="-5" dirty="0">
                <a:latin typeface="Trebuchet MS"/>
                <a:cs typeface="Trebuchet MS"/>
              </a:rPr>
              <a:t>Last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33345" y="1939925"/>
            <a:ext cx="5108575" cy="379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615"/>
              </a:spcBef>
            </a:pPr>
            <a:r>
              <a:rPr dirty="0"/>
              <a:t>74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1010" y="2941954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5">
                <a:moveTo>
                  <a:pt x="88900" y="0"/>
                </a:moveTo>
                <a:lnTo>
                  <a:pt x="0" y="50800"/>
                </a:lnTo>
                <a:lnTo>
                  <a:pt x="85089" y="102235"/>
                </a:lnTo>
                <a:lnTo>
                  <a:pt x="88264" y="103505"/>
                </a:lnTo>
                <a:lnTo>
                  <a:pt x="92075" y="102235"/>
                </a:lnTo>
                <a:lnTo>
                  <a:pt x="93979" y="99695"/>
                </a:lnTo>
                <a:lnTo>
                  <a:pt x="95250" y="97155"/>
                </a:lnTo>
                <a:lnTo>
                  <a:pt x="94614" y="92075"/>
                </a:lnTo>
                <a:lnTo>
                  <a:pt x="36194" y="57785"/>
                </a:lnTo>
                <a:lnTo>
                  <a:pt x="12064" y="57785"/>
                </a:lnTo>
                <a:lnTo>
                  <a:pt x="12064" y="45085"/>
                </a:lnTo>
                <a:lnTo>
                  <a:pt x="36194" y="45085"/>
                </a:lnTo>
                <a:lnTo>
                  <a:pt x="95250" y="10795"/>
                </a:lnTo>
                <a:lnTo>
                  <a:pt x="95884" y="6985"/>
                </a:lnTo>
                <a:lnTo>
                  <a:pt x="92709" y="635"/>
                </a:lnTo>
                <a:lnTo>
                  <a:pt x="88900" y="0"/>
                </a:lnTo>
                <a:close/>
              </a:path>
              <a:path w="285750" h="103505">
                <a:moveTo>
                  <a:pt x="35559" y="45085"/>
                </a:moveTo>
                <a:lnTo>
                  <a:pt x="34925" y="45720"/>
                </a:lnTo>
                <a:lnTo>
                  <a:pt x="24764" y="51435"/>
                </a:lnTo>
                <a:lnTo>
                  <a:pt x="34289" y="56515"/>
                </a:lnTo>
                <a:lnTo>
                  <a:pt x="36194" y="57785"/>
                </a:lnTo>
                <a:lnTo>
                  <a:pt x="285750" y="59055"/>
                </a:lnTo>
                <a:lnTo>
                  <a:pt x="285750" y="46355"/>
                </a:lnTo>
                <a:lnTo>
                  <a:pt x="35559" y="45085"/>
                </a:lnTo>
                <a:close/>
              </a:path>
              <a:path w="285750" h="103505">
                <a:moveTo>
                  <a:pt x="35559" y="45085"/>
                </a:moveTo>
                <a:lnTo>
                  <a:pt x="12064" y="45085"/>
                </a:lnTo>
                <a:lnTo>
                  <a:pt x="12064" y="57785"/>
                </a:lnTo>
                <a:lnTo>
                  <a:pt x="36194" y="57785"/>
                </a:lnTo>
                <a:lnTo>
                  <a:pt x="33909" y="56515"/>
                </a:lnTo>
                <a:lnTo>
                  <a:pt x="15239" y="56515"/>
                </a:lnTo>
                <a:lnTo>
                  <a:pt x="15239" y="45720"/>
                </a:lnTo>
                <a:lnTo>
                  <a:pt x="34480" y="45720"/>
                </a:lnTo>
                <a:lnTo>
                  <a:pt x="35559" y="45085"/>
                </a:lnTo>
                <a:close/>
              </a:path>
              <a:path w="285750" h="103505">
                <a:moveTo>
                  <a:pt x="15239" y="45720"/>
                </a:moveTo>
                <a:lnTo>
                  <a:pt x="15239" y="56515"/>
                </a:lnTo>
                <a:lnTo>
                  <a:pt x="24764" y="51435"/>
                </a:lnTo>
                <a:lnTo>
                  <a:pt x="15239" y="45720"/>
                </a:lnTo>
                <a:close/>
              </a:path>
              <a:path w="285750" h="103505">
                <a:moveTo>
                  <a:pt x="24764" y="51435"/>
                </a:moveTo>
                <a:lnTo>
                  <a:pt x="15239" y="56515"/>
                </a:lnTo>
                <a:lnTo>
                  <a:pt x="33909" y="56515"/>
                </a:lnTo>
                <a:lnTo>
                  <a:pt x="24764" y="51435"/>
                </a:lnTo>
                <a:close/>
              </a:path>
              <a:path w="285750" h="103505">
                <a:moveTo>
                  <a:pt x="34480" y="45720"/>
                </a:moveTo>
                <a:lnTo>
                  <a:pt x="15239" y="45720"/>
                </a:lnTo>
                <a:lnTo>
                  <a:pt x="24764" y="51435"/>
                </a:lnTo>
                <a:lnTo>
                  <a:pt x="34480" y="45720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87140" y="5087620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900" y="0"/>
                </a:moveTo>
                <a:lnTo>
                  <a:pt x="0" y="52069"/>
                </a:lnTo>
                <a:lnTo>
                  <a:pt x="85725" y="102869"/>
                </a:lnTo>
                <a:lnTo>
                  <a:pt x="88264" y="103504"/>
                </a:lnTo>
                <a:lnTo>
                  <a:pt x="92075" y="102869"/>
                </a:lnTo>
                <a:lnTo>
                  <a:pt x="93980" y="100329"/>
                </a:lnTo>
                <a:lnTo>
                  <a:pt x="95885" y="97154"/>
                </a:lnTo>
                <a:lnTo>
                  <a:pt x="94614" y="92709"/>
                </a:lnTo>
                <a:lnTo>
                  <a:pt x="36195" y="58419"/>
                </a:lnTo>
                <a:lnTo>
                  <a:pt x="12700" y="58419"/>
                </a:lnTo>
                <a:lnTo>
                  <a:pt x="12700" y="45719"/>
                </a:lnTo>
                <a:lnTo>
                  <a:pt x="36195" y="45719"/>
                </a:lnTo>
                <a:lnTo>
                  <a:pt x="95250" y="10794"/>
                </a:lnTo>
                <a:lnTo>
                  <a:pt x="95885" y="6984"/>
                </a:lnTo>
                <a:lnTo>
                  <a:pt x="92710" y="634"/>
                </a:lnTo>
                <a:lnTo>
                  <a:pt x="88900" y="0"/>
                </a:lnTo>
                <a:close/>
              </a:path>
              <a:path w="500379" h="103504">
                <a:moveTo>
                  <a:pt x="36195" y="45719"/>
                </a:moveTo>
                <a:lnTo>
                  <a:pt x="25400" y="52069"/>
                </a:lnTo>
                <a:lnTo>
                  <a:pt x="34289" y="57149"/>
                </a:lnTo>
                <a:lnTo>
                  <a:pt x="36195" y="58419"/>
                </a:lnTo>
                <a:lnTo>
                  <a:pt x="499745" y="59689"/>
                </a:lnTo>
                <a:lnTo>
                  <a:pt x="500380" y="46989"/>
                </a:lnTo>
                <a:lnTo>
                  <a:pt x="36195" y="45719"/>
                </a:lnTo>
                <a:close/>
              </a:path>
              <a:path w="500379" h="103504">
                <a:moveTo>
                  <a:pt x="36195" y="45719"/>
                </a:moveTo>
                <a:lnTo>
                  <a:pt x="12700" y="45719"/>
                </a:lnTo>
                <a:lnTo>
                  <a:pt x="12700" y="58419"/>
                </a:lnTo>
                <a:lnTo>
                  <a:pt x="36195" y="58419"/>
                </a:lnTo>
                <a:lnTo>
                  <a:pt x="34036" y="57149"/>
                </a:lnTo>
                <a:lnTo>
                  <a:pt x="15875" y="57149"/>
                </a:lnTo>
                <a:lnTo>
                  <a:pt x="15875" y="46354"/>
                </a:lnTo>
                <a:lnTo>
                  <a:pt x="34925" y="46354"/>
                </a:lnTo>
                <a:lnTo>
                  <a:pt x="36195" y="45719"/>
                </a:lnTo>
                <a:close/>
              </a:path>
              <a:path w="500379" h="103504">
                <a:moveTo>
                  <a:pt x="15875" y="46354"/>
                </a:moveTo>
                <a:lnTo>
                  <a:pt x="15875" y="57149"/>
                </a:lnTo>
                <a:lnTo>
                  <a:pt x="25400" y="52069"/>
                </a:lnTo>
                <a:lnTo>
                  <a:pt x="15875" y="46354"/>
                </a:lnTo>
                <a:close/>
              </a:path>
              <a:path w="500379" h="103504">
                <a:moveTo>
                  <a:pt x="25400" y="52069"/>
                </a:moveTo>
                <a:lnTo>
                  <a:pt x="15875" y="57149"/>
                </a:lnTo>
                <a:lnTo>
                  <a:pt x="34036" y="57149"/>
                </a:lnTo>
                <a:lnTo>
                  <a:pt x="25400" y="52069"/>
                </a:lnTo>
                <a:close/>
              </a:path>
              <a:path w="500379" h="103504">
                <a:moveTo>
                  <a:pt x="34925" y="46354"/>
                </a:moveTo>
                <a:lnTo>
                  <a:pt x="15875" y="46354"/>
                </a:lnTo>
                <a:lnTo>
                  <a:pt x="25400" y="52069"/>
                </a:lnTo>
                <a:lnTo>
                  <a:pt x="34925" y="46354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1010" y="3801745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4">
                <a:moveTo>
                  <a:pt x="88900" y="0"/>
                </a:moveTo>
                <a:lnTo>
                  <a:pt x="0" y="51434"/>
                </a:lnTo>
                <a:lnTo>
                  <a:pt x="85089" y="101599"/>
                </a:lnTo>
                <a:lnTo>
                  <a:pt x="88264" y="103504"/>
                </a:lnTo>
                <a:lnTo>
                  <a:pt x="92075" y="102869"/>
                </a:lnTo>
                <a:lnTo>
                  <a:pt x="93979" y="99694"/>
                </a:lnTo>
                <a:lnTo>
                  <a:pt x="95250" y="96519"/>
                </a:lnTo>
                <a:lnTo>
                  <a:pt x="94614" y="92709"/>
                </a:lnTo>
                <a:lnTo>
                  <a:pt x="35559" y="57784"/>
                </a:lnTo>
                <a:lnTo>
                  <a:pt x="12064" y="57784"/>
                </a:lnTo>
                <a:lnTo>
                  <a:pt x="12064" y="45084"/>
                </a:lnTo>
                <a:lnTo>
                  <a:pt x="36194" y="45084"/>
                </a:lnTo>
                <a:lnTo>
                  <a:pt x="95250" y="11429"/>
                </a:lnTo>
                <a:lnTo>
                  <a:pt x="95884" y="7619"/>
                </a:lnTo>
                <a:lnTo>
                  <a:pt x="92709" y="1269"/>
                </a:lnTo>
                <a:lnTo>
                  <a:pt x="88900" y="0"/>
                </a:lnTo>
                <a:close/>
              </a:path>
              <a:path w="285750" h="103504">
                <a:moveTo>
                  <a:pt x="35559" y="45084"/>
                </a:moveTo>
                <a:lnTo>
                  <a:pt x="34925" y="45719"/>
                </a:lnTo>
                <a:lnTo>
                  <a:pt x="24764" y="51434"/>
                </a:lnTo>
                <a:lnTo>
                  <a:pt x="35559" y="57784"/>
                </a:lnTo>
                <a:lnTo>
                  <a:pt x="285750" y="59054"/>
                </a:lnTo>
                <a:lnTo>
                  <a:pt x="285750" y="46989"/>
                </a:lnTo>
                <a:lnTo>
                  <a:pt x="35559" y="45084"/>
                </a:lnTo>
                <a:close/>
              </a:path>
              <a:path w="285750" h="103504">
                <a:moveTo>
                  <a:pt x="35559" y="45084"/>
                </a:moveTo>
                <a:lnTo>
                  <a:pt x="12064" y="45084"/>
                </a:lnTo>
                <a:lnTo>
                  <a:pt x="12064" y="57784"/>
                </a:lnTo>
                <a:lnTo>
                  <a:pt x="35559" y="57784"/>
                </a:lnTo>
                <a:lnTo>
                  <a:pt x="34289" y="57149"/>
                </a:lnTo>
                <a:lnTo>
                  <a:pt x="15239" y="57149"/>
                </a:lnTo>
                <a:lnTo>
                  <a:pt x="15239" y="45719"/>
                </a:lnTo>
                <a:lnTo>
                  <a:pt x="34480" y="45719"/>
                </a:lnTo>
                <a:lnTo>
                  <a:pt x="35559" y="45084"/>
                </a:lnTo>
                <a:close/>
              </a:path>
              <a:path w="285750" h="103504">
                <a:moveTo>
                  <a:pt x="15239" y="45719"/>
                </a:moveTo>
                <a:lnTo>
                  <a:pt x="15239" y="57149"/>
                </a:lnTo>
                <a:lnTo>
                  <a:pt x="24764" y="51434"/>
                </a:lnTo>
                <a:lnTo>
                  <a:pt x="15239" y="45719"/>
                </a:lnTo>
                <a:close/>
              </a:path>
              <a:path w="285750" h="103504">
                <a:moveTo>
                  <a:pt x="24764" y="51434"/>
                </a:moveTo>
                <a:lnTo>
                  <a:pt x="15239" y="57149"/>
                </a:lnTo>
                <a:lnTo>
                  <a:pt x="34289" y="57149"/>
                </a:lnTo>
                <a:lnTo>
                  <a:pt x="24764" y="51434"/>
                </a:lnTo>
                <a:close/>
              </a:path>
              <a:path w="285750" h="103504">
                <a:moveTo>
                  <a:pt x="34480" y="45719"/>
                </a:moveTo>
                <a:lnTo>
                  <a:pt x="15239" y="45719"/>
                </a:lnTo>
                <a:lnTo>
                  <a:pt x="24764" y="51434"/>
                </a:lnTo>
                <a:lnTo>
                  <a:pt x="34480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1010" y="4657725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4">
                <a:moveTo>
                  <a:pt x="88900" y="0"/>
                </a:moveTo>
                <a:lnTo>
                  <a:pt x="0" y="51435"/>
                </a:lnTo>
                <a:lnTo>
                  <a:pt x="85089" y="101600"/>
                </a:lnTo>
                <a:lnTo>
                  <a:pt x="88264" y="103505"/>
                </a:lnTo>
                <a:lnTo>
                  <a:pt x="92075" y="102235"/>
                </a:lnTo>
                <a:lnTo>
                  <a:pt x="93979" y="99694"/>
                </a:lnTo>
                <a:lnTo>
                  <a:pt x="95250" y="96519"/>
                </a:lnTo>
                <a:lnTo>
                  <a:pt x="94614" y="92710"/>
                </a:lnTo>
                <a:lnTo>
                  <a:pt x="35559" y="57785"/>
                </a:lnTo>
                <a:lnTo>
                  <a:pt x="12064" y="57785"/>
                </a:lnTo>
                <a:lnTo>
                  <a:pt x="12064" y="45085"/>
                </a:lnTo>
                <a:lnTo>
                  <a:pt x="36194" y="45085"/>
                </a:lnTo>
                <a:lnTo>
                  <a:pt x="95250" y="10794"/>
                </a:lnTo>
                <a:lnTo>
                  <a:pt x="95884" y="6985"/>
                </a:lnTo>
                <a:lnTo>
                  <a:pt x="92709" y="1269"/>
                </a:lnTo>
                <a:lnTo>
                  <a:pt x="88900" y="0"/>
                </a:lnTo>
                <a:close/>
              </a:path>
              <a:path w="285750" h="103504">
                <a:moveTo>
                  <a:pt x="35559" y="45085"/>
                </a:moveTo>
                <a:lnTo>
                  <a:pt x="34925" y="45719"/>
                </a:lnTo>
                <a:lnTo>
                  <a:pt x="24764" y="51435"/>
                </a:lnTo>
                <a:lnTo>
                  <a:pt x="35559" y="57785"/>
                </a:lnTo>
                <a:lnTo>
                  <a:pt x="285750" y="59055"/>
                </a:lnTo>
                <a:lnTo>
                  <a:pt x="285750" y="46355"/>
                </a:lnTo>
                <a:lnTo>
                  <a:pt x="35559" y="45085"/>
                </a:lnTo>
                <a:close/>
              </a:path>
              <a:path w="285750" h="103504">
                <a:moveTo>
                  <a:pt x="35559" y="45085"/>
                </a:moveTo>
                <a:lnTo>
                  <a:pt x="12064" y="45085"/>
                </a:lnTo>
                <a:lnTo>
                  <a:pt x="12064" y="57785"/>
                </a:lnTo>
                <a:lnTo>
                  <a:pt x="35559" y="57785"/>
                </a:lnTo>
                <a:lnTo>
                  <a:pt x="34289" y="57150"/>
                </a:lnTo>
                <a:lnTo>
                  <a:pt x="15239" y="57150"/>
                </a:lnTo>
                <a:lnTo>
                  <a:pt x="15239" y="45719"/>
                </a:lnTo>
                <a:lnTo>
                  <a:pt x="34480" y="45719"/>
                </a:lnTo>
                <a:lnTo>
                  <a:pt x="35559" y="45085"/>
                </a:lnTo>
                <a:close/>
              </a:path>
              <a:path w="285750" h="103504">
                <a:moveTo>
                  <a:pt x="15239" y="45719"/>
                </a:moveTo>
                <a:lnTo>
                  <a:pt x="15239" y="57150"/>
                </a:lnTo>
                <a:lnTo>
                  <a:pt x="24764" y="51435"/>
                </a:lnTo>
                <a:lnTo>
                  <a:pt x="15239" y="45719"/>
                </a:lnTo>
                <a:close/>
              </a:path>
              <a:path w="285750" h="103504">
                <a:moveTo>
                  <a:pt x="24764" y="51435"/>
                </a:moveTo>
                <a:lnTo>
                  <a:pt x="15239" y="57150"/>
                </a:lnTo>
                <a:lnTo>
                  <a:pt x="34289" y="57150"/>
                </a:lnTo>
                <a:lnTo>
                  <a:pt x="24764" y="51435"/>
                </a:lnTo>
                <a:close/>
              </a:path>
              <a:path w="285750" h="103504">
                <a:moveTo>
                  <a:pt x="34480" y="45719"/>
                </a:moveTo>
                <a:lnTo>
                  <a:pt x="15239" y="45719"/>
                </a:lnTo>
                <a:lnTo>
                  <a:pt x="24764" y="51435"/>
                </a:lnTo>
                <a:lnTo>
                  <a:pt x="34480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17290" y="5587365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264" y="0"/>
                </a:moveTo>
                <a:lnTo>
                  <a:pt x="0" y="51435"/>
                </a:lnTo>
                <a:lnTo>
                  <a:pt x="85089" y="102235"/>
                </a:lnTo>
                <a:lnTo>
                  <a:pt x="88264" y="103505"/>
                </a:lnTo>
                <a:lnTo>
                  <a:pt x="92075" y="102235"/>
                </a:lnTo>
                <a:lnTo>
                  <a:pt x="95885" y="95885"/>
                </a:lnTo>
                <a:lnTo>
                  <a:pt x="94614" y="92075"/>
                </a:lnTo>
                <a:lnTo>
                  <a:pt x="35560" y="57785"/>
                </a:lnTo>
                <a:lnTo>
                  <a:pt x="12064" y="57785"/>
                </a:lnTo>
                <a:lnTo>
                  <a:pt x="12064" y="45085"/>
                </a:lnTo>
                <a:lnTo>
                  <a:pt x="36195" y="45085"/>
                </a:lnTo>
                <a:lnTo>
                  <a:pt x="94614" y="10795"/>
                </a:lnTo>
                <a:lnTo>
                  <a:pt x="95885" y="6985"/>
                </a:lnTo>
                <a:lnTo>
                  <a:pt x="93980" y="3810"/>
                </a:lnTo>
                <a:lnTo>
                  <a:pt x="93345" y="635"/>
                </a:lnTo>
                <a:lnTo>
                  <a:pt x="88264" y="0"/>
                </a:lnTo>
                <a:close/>
              </a:path>
              <a:path w="500379" h="103504">
                <a:moveTo>
                  <a:pt x="35560" y="45085"/>
                </a:moveTo>
                <a:lnTo>
                  <a:pt x="24764" y="51435"/>
                </a:lnTo>
                <a:lnTo>
                  <a:pt x="34289" y="56515"/>
                </a:lnTo>
                <a:lnTo>
                  <a:pt x="35560" y="57785"/>
                </a:lnTo>
                <a:lnTo>
                  <a:pt x="500380" y="59055"/>
                </a:lnTo>
                <a:lnTo>
                  <a:pt x="500380" y="46355"/>
                </a:lnTo>
                <a:lnTo>
                  <a:pt x="35560" y="45085"/>
                </a:lnTo>
                <a:close/>
              </a:path>
              <a:path w="500379" h="103504">
                <a:moveTo>
                  <a:pt x="35560" y="45085"/>
                </a:moveTo>
                <a:lnTo>
                  <a:pt x="12064" y="45085"/>
                </a:lnTo>
                <a:lnTo>
                  <a:pt x="12064" y="57785"/>
                </a:lnTo>
                <a:lnTo>
                  <a:pt x="35560" y="57785"/>
                </a:lnTo>
                <a:lnTo>
                  <a:pt x="33400" y="56515"/>
                </a:lnTo>
                <a:lnTo>
                  <a:pt x="15239" y="56515"/>
                </a:lnTo>
                <a:lnTo>
                  <a:pt x="15239" y="45720"/>
                </a:lnTo>
                <a:lnTo>
                  <a:pt x="34289" y="45720"/>
                </a:lnTo>
                <a:lnTo>
                  <a:pt x="35560" y="45085"/>
                </a:lnTo>
                <a:close/>
              </a:path>
              <a:path w="500379" h="103504">
                <a:moveTo>
                  <a:pt x="15239" y="45720"/>
                </a:moveTo>
                <a:lnTo>
                  <a:pt x="15239" y="56515"/>
                </a:lnTo>
                <a:lnTo>
                  <a:pt x="24764" y="51435"/>
                </a:lnTo>
                <a:lnTo>
                  <a:pt x="15239" y="45720"/>
                </a:lnTo>
                <a:close/>
              </a:path>
              <a:path w="500379" h="103504">
                <a:moveTo>
                  <a:pt x="24764" y="51435"/>
                </a:moveTo>
                <a:lnTo>
                  <a:pt x="15239" y="56515"/>
                </a:lnTo>
                <a:lnTo>
                  <a:pt x="33400" y="56515"/>
                </a:lnTo>
                <a:lnTo>
                  <a:pt x="24764" y="51435"/>
                </a:lnTo>
                <a:close/>
              </a:path>
              <a:path w="500379" h="103504">
                <a:moveTo>
                  <a:pt x="34289" y="45720"/>
                </a:moveTo>
                <a:lnTo>
                  <a:pt x="15239" y="45720"/>
                </a:lnTo>
                <a:lnTo>
                  <a:pt x="24764" y="51435"/>
                </a:lnTo>
                <a:lnTo>
                  <a:pt x="34289" y="45720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17290" y="6014084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264" y="0"/>
                </a:moveTo>
                <a:lnTo>
                  <a:pt x="0" y="51434"/>
                </a:lnTo>
                <a:lnTo>
                  <a:pt x="85089" y="101599"/>
                </a:lnTo>
                <a:lnTo>
                  <a:pt x="88264" y="103504"/>
                </a:lnTo>
                <a:lnTo>
                  <a:pt x="92075" y="102234"/>
                </a:lnTo>
                <a:lnTo>
                  <a:pt x="95885" y="95884"/>
                </a:lnTo>
                <a:lnTo>
                  <a:pt x="94614" y="92074"/>
                </a:lnTo>
                <a:lnTo>
                  <a:pt x="35560" y="57784"/>
                </a:lnTo>
                <a:lnTo>
                  <a:pt x="12064" y="57784"/>
                </a:lnTo>
                <a:lnTo>
                  <a:pt x="12064" y="45084"/>
                </a:lnTo>
                <a:lnTo>
                  <a:pt x="36195" y="45084"/>
                </a:lnTo>
                <a:lnTo>
                  <a:pt x="94614" y="10794"/>
                </a:lnTo>
                <a:lnTo>
                  <a:pt x="95885" y="6984"/>
                </a:lnTo>
                <a:lnTo>
                  <a:pt x="93980" y="3809"/>
                </a:lnTo>
                <a:lnTo>
                  <a:pt x="93345" y="634"/>
                </a:lnTo>
                <a:lnTo>
                  <a:pt x="88264" y="0"/>
                </a:lnTo>
                <a:close/>
              </a:path>
              <a:path w="500379" h="103504">
                <a:moveTo>
                  <a:pt x="35560" y="45084"/>
                </a:moveTo>
                <a:lnTo>
                  <a:pt x="24764" y="51434"/>
                </a:lnTo>
                <a:lnTo>
                  <a:pt x="34289" y="56514"/>
                </a:lnTo>
                <a:lnTo>
                  <a:pt x="35560" y="57784"/>
                </a:lnTo>
                <a:lnTo>
                  <a:pt x="500380" y="59054"/>
                </a:lnTo>
                <a:lnTo>
                  <a:pt x="500380" y="46354"/>
                </a:lnTo>
                <a:lnTo>
                  <a:pt x="35560" y="45084"/>
                </a:lnTo>
                <a:close/>
              </a:path>
              <a:path w="500379" h="103504">
                <a:moveTo>
                  <a:pt x="35560" y="45084"/>
                </a:moveTo>
                <a:lnTo>
                  <a:pt x="12064" y="45084"/>
                </a:lnTo>
                <a:lnTo>
                  <a:pt x="12064" y="57784"/>
                </a:lnTo>
                <a:lnTo>
                  <a:pt x="35560" y="57784"/>
                </a:lnTo>
                <a:lnTo>
                  <a:pt x="33400" y="56514"/>
                </a:lnTo>
                <a:lnTo>
                  <a:pt x="15239" y="56514"/>
                </a:lnTo>
                <a:lnTo>
                  <a:pt x="15239" y="45719"/>
                </a:lnTo>
                <a:lnTo>
                  <a:pt x="34289" y="45719"/>
                </a:lnTo>
                <a:lnTo>
                  <a:pt x="35560" y="45084"/>
                </a:lnTo>
                <a:close/>
              </a:path>
              <a:path w="500379" h="103504">
                <a:moveTo>
                  <a:pt x="15239" y="45719"/>
                </a:moveTo>
                <a:lnTo>
                  <a:pt x="15239" y="56514"/>
                </a:lnTo>
                <a:lnTo>
                  <a:pt x="24764" y="51434"/>
                </a:lnTo>
                <a:lnTo>
                  <a:pt x="15239" y="45719"/>
                </a:lnTo>
                <a:close/>
              </a:path>
              <a:path w="500379" h="103504">
                <a:moveTo>
                  <a:pt x="24764" y="51434"/>
                </a:moveTo>
                <a:lnTo>
                  <a:pt x="15239" y="56514"/>
                </a:lnTo>
                <a:lnTo>
                  <a:pt x="33400" y="56514"/>
                </a:lnTo>
                <a:lnTo>
                  <a:pt x="24764" y="51434"/>
                </a:lnTo>
                <a:close/>
              </a:path>
              <a:path w="500379" h="103504">
                <a:moveTo>
                  <a:pt x="34289" y="45719"/>
                </a:moveTo>
                <a:lnTo>
                  <a:pt x="15239" y="45719"/>
                </a:lnTo>
                <a:lnTo>
                  <a:pt x="24764" y="51434"/>
                </a:lnTo>
                <a:lnTo>
                  <a:pt x="34289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3874" y="662579"/>
            <a:ext cx="4826369" cy="584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15110" y="485140"/>
            <a:ext cx="535622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dirty="0">
                <a:latin typeface="Trebuchet MS"/>
                <a:cs typeface="Trebuchet MS"/>
              </a:rPr>
              <a:t>Inserting </a:t>
            </a:r>
            <a:r>
              <a:rPr sz="4300" b="0" spc="-5" dirty="0">
                <a:latin typeface="Trebuchet MS"/>
                <a:cs typeface="Trebuchet MS"/>
              </a:rPr>
              <a:t>node at</a:t>
            </a:r>
            <a:r>
              <a:rPr sz="4300" b="0" spc="20" dirty="0">
                <a:latin typeface="Trebuchet MS"/>
                <a:cs typeface="Trebuchet MS"/>
              </a:rPr>
              <a:t> </a:t>
            </a:r>
            <a:r>
              <a:rPr sz="4300" b="0" spc="-10" dirty="0">
                <a:latin typeface="Trebuchet MS"/>
                <a:cs typeface="Trebuchet MS"/>
              </a:rPr>
              <a:t>Last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615"/>
              </a:spcBef>
            </a:pPr>
            <a:r>
              <a:rPr dirty="0"/>
              <a:t>75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591310" y="1381759"/>
            <a:ext cx="7177405" cy="528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84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900" spc="-254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ALGORITHM: </a:t>
            </a:r>
            <a:r>
              <a:rPr sz="2400" spc="-5" dirty="0">
                <a:latin typeface="Times New Roman"/>
                <a:cs typeface="Times New Roman"/>
              </a:rPr>
              <a:t>INS_END </a:t>
            </a:r>
            <a:r>
              <a:rPr sz="2400" spc="-70" dirty="0">
                <a:latin typeface="Times New Roman"/>
                <a:cs typeface="Times New Roman"/>
              </a:rPr>
              <a:t>(START, </a:t>
            </a:r>
            <a:r>
              <a:rPr sz="2400" spc="-5" dirty="0">
                <a:latin typeface="Times New Roman"/>
                <a:cs typeface="Times New Roman"/>
              </a:rPr>
              <a:t>P) </a:t>
            </a:r>
            <a:r>
              <a:rPr sz="2400" spc="-60" dirty="0">
                <a:latin typeface="Times New Roman"/>
                <a:cs typeface="Times New Roman"/>
              </a:rPr>
              <a:t>START </a:t>
            </a:r>
            <a:r>
              <a:rPr sz="2400" spc="-225" dirty="0">
                <a:latin typeface="Times New Roman"/>
                <a:cs typeface="Times New Roman"/>
              </a:rPr>
              <a:t>contains</a:t>
            </a:r>
            <a:endParaRPr sz="2400">
              <a:latin typeface="Times New Roman"/>
              <a:cs typeface="Times New Roman"/>
            </a:endParaRPr>
          </a:p>
          <a:p>
            <a:pPr marL="29527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the address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first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295275">
              <a:lnSpc>
                <a:spcPct val="100000"/>
              </a:lnSpc>
              <a:spcBef>
                <a:spcPts val="1340"/>
              </a:spcBef>
            </a:pP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1: </a:t>
            </a:r>
            <a:r>
              <a:rPr sz="2400" spc="-5" dirty="0">
                <a:latin typeface="Times New Roman"/>
                <a:cs typeface="Times New Roman"/>
              </a:rPr>
              <a:t>START</a:t>
            </a:r>
            <a:endParaRPr sz="2400">
              <a:latin typeface="Times New Roman"/>
              <a:cs typeface="Times New Roman"/>
            </a:endParaRPr>
          </a:p>
          <a:p>
            <a:pPr marL="1226820" marR="812165" indent="-930910">
              <a:lnSpc>
                <a:spcPct val="118100"/>
              </a:lnSpc>
              <a:spcBef>
                <a:spcPts val="325"/>
              </a:spcBef>
              <a:tabLst>
                <a:tab pos="1759585" algn="l"/>
                <a:tab pos="3588385" algn="l"/>
              </a:tabLst>
            </a:pPr>
            <a:r>
              <a:rPr sz="2400" spc="-5" dirty="0">
                <a:latin typeface="Times New Roman"/>
                <a:cs typeface="Times New Roman"/>
              </a:rPr>
              <a:t>Step</a:t>
            </a:r>
            <a:r>
              <a:rPr sz="2400" dirty="0">
                <a:latin typeface="Times New Roman"/>
                <a:cs typeface="Times New Roman"/>
              </a:rPr>
              <a:t> 2: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	</a:t>
            </a:r>
            <a:r>
              <a:rPr sz="2400" spc="-60" dirty="0">
                <a:latin typeface="Times New Roman"/>
                <a:cs typeface="Times New Roman"/>
              </a:rPr>
              <a:t>START	</a:t>
            </a:r>
            <a:r>
              <a:rPr sz="2400" spc="-5" dirty="0">
                <a:latin typeface="Times New Roman"/>
                <a:cs typeface="Times New Roman"/>
              </a:rPr>
              <a:t>[identify the last </a:t>
            </a:r>
            <a:r>
              <a:rPr sz="2400" dirty="0">
                <a:latin typeface="Times New Roman"/>
                <a:cs typeface="Times New Roman"/>
              </a:rPr>
              <a:t>node]  </a:t>
            </a:r>
            <a:r>
              <a:rPr sz="2400" spc="-5" dirty="0">
                <a:latin typeface="Times New Roman"/>
                <a:cs typeface="Times New Roman"/>
              </a:rPr>
              <a:t>while P!=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null</a:t>
            </a:r>
            <a:endParaRPr sz="2400">
              <a:latin typeface="Times New Roman"/>
              <a:cs typeface="Times New Roman"/>
            </a:endParaRPr>
          </a:p>
          <a:p>
            <a:pPr marL="1226820" marR="4436745">
              <a:lnSpc>
                <a:spcPct val="120500"/>
              </a:lnSpc>
              <a:spcBef>
                <a:spcPts val="10"/>
              </a:spcBef>
              <a:tabLst>
                <a:tab pos="1759585" algn="l"/>
              </a:tabLst>
            </a:pPr>
            <a:r>
              <a:rPr sz="2400" dirty="0">
                <a:latin typeface="Times New Roman"/>
                <a:cs typeface="Times New Roman"/>
              </a:rPr>
              <a:t>P	</a:t>
            </a:r>
            <a:r>
              <a:rPr sz="2400" spc="-5" dirty="0">
                <a:latin typeface="Times New Roman"/>
                <a:cs typeface="Times New Roman"/>
              </a:rPr>
              <a:t>next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(P)  End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while</a:t>
            </a:r>
            <a:endParaRPr sz="2400">
              <a:latin typeface="Times New Roman"/>
              <a:cs typeface="Times New Roman"/>
            </a:endParaRPr>
          </a:p>
          <a:p>
            <a:pPr marL="295275" marR="3805554">
              <a:lnSpc>
                <a:spcPct val="120700"/>
              </a:lnSpc>
              <a:spcBef>
                <a:spcPts val="15"/>
              </a:spcBef>
              <a:tabLst>
                <a:tab pos="1759585" algn="l"/>
                <a:tab pos="2673985" algn="l"/>
                <a:tab pos="2750185" algn="l"/>
              </a:tabLst>
            </a:pPr>
            <a:r>
              <a:rPr sz="2400" spc="-5" dirty="0">
                <a:latin typeface="Times New Roman"/>
                <a:cs typeface="Times New Roman"/>
              </a:rPr>
              <a:t>Step</a:t>
            </a:r>
            <a:r>
              <a:rPr sz="2400" dirty="0">
                <a:latin typeface="Times New Roman"/>
                <a:cs typeface="Times New Roman"/>
              </a:rPr>
              <a:t> 3: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	</a:t>
            </a:r>
            <a:r>
              <a:rPr sz="2400" spc="-5" dirty="0">
                <a:latin typeface="Times New Roman"/>
                <a:cs typeface="Times New Roman"/>
              </a:rPr>
              <a:t>new Node;  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tep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4</a:t>
            </a:r>
            <a:r>
              <a:rPr sz="2400" dirty="0">
                <a:latin typeface="Times New Roman"/>
                <a:cs typeface="Times New Roman"/>
              </a:rPr>
              <a:t>: d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ta(</a:t>
            </a:r>
            <a:r>
              <a:rPr sz="2400" spc="-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		</a:t>
            </a:r>
            <a:r>
              <a:rPr sz="2400" spc="-30" dirty="0">
                <a:latin typeface="Times New Roman"/>
                <a:cs typeface="Times New Roman"/>
              </a:rPr>
              <a:t>item</a:t>
            </a:r>
            <a:r>
              <a:rPr sz="2400" dirty="0">
                <a:latin typeface="Times New Roman"/>
                <a:cs typeface="Times New Roman"/>
              </a:rPr>
              <a:t>;  </a:t>
            </a:r>
            <a:r>
              <a:rPr sz="2400" spc="-5" dirty="0">
                <a:latin typeface="Times New Roman"/>
                <a:cs typeface="Times New Roman"/>
              </a:rPr>
              <a:t>Step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5: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link(N)	</a:t>
            </a:r>
            <a:r>
              <a:rPr sz="2400" dirty="0">
                <a:latin typeface="Times New Roman"/>
                <a:cs typeface="Times New Roman"/>
              </a:rPr>
              <a:t>null  </a:t>
            </a:r>
            <a:r>
              <a:rPr sz="2400" spc="-5" dirty="0">
                <a:latin typeface="Times New Roman"/>
                <a:cs typeface="Times New Roman"/>
              </a:rPr>
              <a:t>Step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6: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link(P)	</a:t>
            </a:r>
            <a:r>
              <a:rPr sz="2400" dirty="0">
                <a:latin typeface="Times New Roman"/>
                <a:cs typeface="Times New Roman"/>
              </a:rPr>
              <a:t>N  </a:t>
            </a: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7: </a:t>
            </a:r>
            <a:r>
              <a:rPr sz="2400" spc="-5" dirty="0">
                <a:latin typeface="Times New Roman"/>
                <a:cs typeface="Times New Roman"/>
              </a:rPr>
              <a:t>Return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4395" y="2517775"/>
            <a:ext cx="357505" cy="103505"/>
          </a:xfrm>
          <a:custGeom>
            <a:avLst/>
            <a:gdLst/>
            <a:ahLst/>
            <a:cxnLst/>
            <a:rect l="l" t="t" r="r" b="b"/>
            <a:pathLst>
              <a:path w="357505" h="103505">
                <a:moveTo>
                  <a:pt x="88900" y="0"/>
                </a:moveTo>
                <a:lnTo>
                  <a:pt x="85725" y="1270"/>
                </a:lnTo>
                <a:lnTo>
                  <a:pt x="0" y="50800"/>
                </a:lnTo>
                <a:lnTo>
                  <a:pt x="88265" y="103504"/>
                </a:lnTo>
                <a:lnTo>
                  <a:pt x="92710" y="102870"/>
                </a:lnTo>
                <a:lnTo>
                  <a:pt x="93980" y="99695"/>
                </a:lnTo>
                <a:lnTo>
                  <a:pt x="95885" y="96520"/>
                </a:lnTo>
                <a:lnTo>
                  <a:pt x="95250" y="92710"/>
                </a:lnTo>
                <a:lnTo>
                  <a:pt x="35560" y="58420"/>
                </a:lnTo>
                <a:lnTo>
                  <a:pt x="12700" y="57785"/>
                </a:lnTo>
                <a:lnTo>
                  <a:pt x="12700" y="45085"/>
                </a:lnTo>
                <a:lnTo>
                  <a:pt x="36830" y="45085"/>
                </a:lnTo>
                <a:lnTo>
                  <a:pt x="92710" y="12700"/>
                </a:lnTo>
                <a:lnTo>
                  <a:pt x="95885" y="10795"/>
                </a:lnTo>
                <a:lnTo>
                  <a:pt x="95885" y="6985"/>
                </a:lnTo>
                <a:lnTo>
                  <a:pt x="93344" y="635"/>
                </a:lnTo>
                <a:lnTo>
                  <a:pt x="88900" y="0"/>
                </a:lnTo>
                <a:close/>
              </a:path>
              <a:path w="357505" h="103505">
                <a:moveTo>
                  <a:pt x="36830" y="45085"/>
                </a:moveTo>
                <a:lnTo>
                  <a:pt x="26035" y="51435"/>
                </a:lnTo>
                <a:lnTo>
                  <a:pt x="34290" y="56514"/>
                </a:lnTo>
                <a:lnTo>
                  <a:pt x="35560" y="58420"/>
                </a:lnTo>
                <a:lnTo>
                  <a:pt x="357505" y="59054"/>
                </a:lnTo>
                <a:lnTo>
                  <a:pt x="357505" y="46989"/>
                </a:lnTo>
                <a:lnTo>
                  <a:pt x="36830" y="45085"/>
                </a:lnTo>
                <a:close/>
              </a:path>
              <a:path w="357505" h="103505">
                <a:moveTo>
                  <a:pt x="36830" y="45085"/>
                </a:moveTo>
                <a:lnTo>
                  <a:pt x="12700" y="45085"/>
                </a:lnTo>
                <a:lnTo>
                  <a:pt x="12700" y="57785"/>
                </a:lnTo>
                <a:lnTo>
                  <a:pt x="35560" y="58420"/>
                </a:lnTo>
                <a:lnTo>
                  <a:pt x="32962" y="56514"/>
                </a:lnTo>
                <a:lnTo>
                  <a:pt x="15875" y="56514"/>
                </a:lnTo>
                <a:lnTo>
                  <a:pt x="15875" y="45720"/>
                </a:lnTo>
                <a:lnTo>
                  <a:pt x="34925" y="45720"/>
                </a:lnTo>
                <a:lnTo>
                  <a:pt x="36830" y="45085"/>
                </a:lnTo>
                <a:close/>
              </a:path>
              <a:path w="357505" h="103505">
                <a:moveTo>
                  <a:pt x="15875" y="45720"/>
                </a:moveTo>
                <a:lnTo>
                  <a:pt x="15875" y="56514"/>
                </a:lnTo>
                <a:lnTo>
                  <a:pt x="26035" y="51435"/>
                </a:lnTo>
                <a:lnTo>
                  <a:pt x="15875" y="45720"/>
                </a:lnTo>
                <a:close/>
              </a:path>
              <a:path w="357505" h="103505">
                <a:moveTo>
                  <a:pt x="26035" y="51435"/>
                </a:moveTo>
                <a:lnTo>
                  <a:pt x="15875" y="56514"/>
                </a:lnTo>
                <a:lnTo>
                  <a:pt x="32962" y="56514"/>
                </a:lnTo>
                <a:lnTo>
                  <a:pt x="26035" y="51435"/>
                </a:lnTo>
                <a:close/>
              </a:path>
              <a:path w="357505" h="103505">
                <a:moveTo>
                  <a:pt x="34925" y="45720"/>
                </a:moveTo>
                <a:lnTo>
                  <a:pt x="15875" y="45720"/>
                </a:lnTo>
                <a:lnTo>
                  <a:pt x="26035" y="51435"/>
                </a:lnTo>
                <a:lnTo>
                  <a:pt x="34925" y="45720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16394" y="5226050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4">
                <a:moveTo>
                  <a:pt x="88900" y="0"/>
                </a:moveTo>
                <a:lnTo>
                  <a:pt x="0" y="51434"/>
                </a:lnTo>
                <a:lnTo>
                  <a:pt x="85089" y="101600"/>
                </a:lnTo>
                <a:lnTo>
                  <a:pt x="88264" y="103505"/>
                </a:lnTo>
                <a:lnTo>
                  <a:pt x="92075" y="102234"/>
                </a:lnTo>
                <a:lnTo>
                  <a:pt x="93979" y="99059"/>
                </a:lnTo>
                <a:lnTo>
                  <a:pt x="95884" y="96519"/>
                </a:lnTo>
                <a:lnTo>
                  <a:pt x="94614" y="92709"/>
                </a:lnTo>
                <a:lnTo>
                  <a:pt x="36195" y="57784"/>
                </a:lnTo>
                <a:lnTo>
                  <a:pt x="12700" y="57784"/>
                </a:lnTo>
                <a:lnTo>
                  <a:pt x="12700" y="45084"/>
                </a:lnTo>
                <a:lnTo>
                  <a:pt x="36195" y="45084"/>
                </a:lnTo>
                <a:lnTo>
                  <a:pt x="95250" y="11430"/>
                </a:lnTo>
                <a:lnTo>
                  <a:pt x="95884" y="7619"/>
                </a:lnTo>
                <a:lnTo>
                  <a:pt x="92709" y="1269"/>
                </a:lnTo>
                <a:lnTo>
                  <a:pt x="88900" y="0"/>
                </a:lnTo>
                <a:close/>
              </a:path>
              <a:path w="285750" h="103504">
                <a:moveTo>
                  <a:pt x="36195" y="45084"/>
                </a:moveTo>
                <a:lnTo>
                  <a:pt x="24764" y="51434"/>
                </a:lnTo>
                <a:lnTo>
                  <a:pt x="36195" y="57784"/>
                </a:lnTo>
                <a:lnTo>
                  <a:pt x="285750" y="59055"/>
                </a:lnTo>
                <a:lnTo>
                  <a:pt x="285750" y="46355"/>
                </a:lnTo>
                <a:lnTo>
                  <a:pt x="36195" y="45084"/>
                </a:lnTo>
                <a:close/>
              </a:path>
              <a:path w="285750" h="103504">
                <a:moveTo>
                  <a:pt x="36195" y="45084"/>
                </a:moveTo>
                <a:lnTo>
                  <a:pt x="12700" y="45084"/>
                </a:lnTo>
                <a:lnTo>
                  <a:pt x="12700" y="57784"/>
                </a:lnTo>
                <a:lnTo>
                  <a:pt x="36195" y="57784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5719"/>
                </a:lnTo>
                <a:lnTo>
                  <a:pt x="34925" y="45719"/>
                </a:lnTo>
                <a:lnTo>
                  <a:pt x="36195" y="45084"/>
                </a:lnTo>
                <a:close/>
              </a:path>
              <a:path w="285750" h="103504">
                <a:moveTo>
                  <a:pt x="15875" y="45719"/>
                </a:moveTo>
                <a:lnTo>
                  <a:pt x="15875" y="57150"/>
                </a:lnTo>
                <a:lnTo>
                  <a:pt x="24764" y="51434"/>
                </a:lnTo>
                <a:lnTo>
                  <a:pt x="15875" y="45719"/>
                </a:lnTo>
                <a:close/>
              </a:path>
              <a:path w="285750" h="103504">
                <a:moveTo>
                  <a:pt x="24764" y="51434"/>
                </a:moveTo>
                <a:lnTo>
                  <a:pt x="15875" y="57150"/>
                </a:lnTo>
                <a:lnTo>
                  <a:pt x="34289" y="57150"/>
                </a:lnTo>
                <a:lnTo>
                  <a:pt x="24764" y="51434"/>
                </a:lnTo>
                <a:close/>
              </a:path>
              <a:path w="285750" h="103504">
                <a:moveTo>
                  <a:pt x="34925" y="45719"/>
                </a:moveTo>
                <a:lnTo>
                  <a:pt x="15875" y="45719"/>
                </a:lnTo>
                <a:lnTo>
                  <a:pt x="24764" y="51434"/>
                </a:lnTo>
                <a:lnTo>
                  <a:pt x="34925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3629" y="3724275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4">
                <a:moveTo>
                  <a:pt x="88900" y="0"/>
                </a:moveTo>
                <a:lnTo>
                  <a:pt x="0" y="51435"/>
                </a:lnTo>
                <a:lnTo>
                  <a:pt x="85725" y="102235"/>
                </a:lnTo>
                <a:lnTo>
                  <a:pt x="88265" y="103505"/>
                </a:lnTo>
                <a:lnTo>
                  <a:pt x="92710" y="102235"/>
                </a:lnTo>
                <a:lnTo>
                  <a:pt x="93980" y="99694"/>
                </a:lnTo>
                <a:lnTo>
                  <a:pt x="95885" y="97155"/>
                </a:lnTo>
                <a:lnTo>
                  <a:pt x="95250" y="92710"/>
                </a:lnTo>
                <a:lnTo>
                  <a:pt x="36195" y="57785"/>
                </a:lnTo>
                <a:lnTo>
                  <a:pt x="12700" y="57785"/>
                </a:lnTo>
                <a:lnTo>
                  <a:pt x="12700" y="45085"/>
                </a:lnTo>
                <a:lnTo>
                  <a:pt x="36195" y="45085"/>
                </a:lnTo>
                <a:lnTo>
                  <a:pt x="95250" y="10794"/>
                </a:lnTo>
                <a:lnTo>
                  <a:pt x="96520" y="6985"/>
                </a:lnTo>
                <a:lnTo>
                  <a:pt x="92710" y="1269"/>
                </a:lnTo>
                <a:lnTo>
                  <a:pt x="88900" y="0"/>
                </a:lnTo>
                <a:close/>
              </a:path>
              <a:path w="285750" h="103504">
                <a:moveTo>
                  <a:pt x="36195" y="45085"/>
                </a:moveTo>
                <a:lnTo>
                  <a:pt x="25400" y="51435"/>
                </a:lnTo>
                <a:lnTo>
                  <a:pt x="36195" y="57785"/>
                </a:lnTo>
                <a:lnTo>
                  <a:pt x="285750" y="59055"/>
                </a:lnTo>
                <a:lnTo>
                  <a:pt x="285750" y="46355"/>
                </a:lnTo>
                <a:lnTo>
                  <a:pt x="36195" y="45085"/>
                </a:lnTo>
                <a:close/>
              </a:path>
              <a:path w="285750" h="103504">
                <a:moveTo>
                  <a:pt x="36195" y="45085"/>
                </a:moveTo>
                <a:lnTo>
                  <a:pt x="12700" y="45085"/>
                </a:lnTo>
                <a:lnTo>
                  <a:pt x="12700" y="57785"/>
                </a:lnTo>
                <a:lnTo>
                  <a:pt x="36195" y="57785"/>
                </a:lnTo>
                <a:lnTo>
                  <a:pt x="34925" y="57150"/>
                </a:lnTo>
                <a:lnTo>
                  <a:pt x="15875" y="57150"/>
                </a:lnTo>
                <a:lnTo>
                  <a:pt x="15875" y="45719"/>
                </a:lnTo>
                <a:lnTo>
                  <a:pt x="34925" y="45719"/>
                </a:lnTo>
                <a:lnTo>
                  <a:pt x="36195" y="45085"/>
                </a:lnTo>
                <a:close/>
              </a:path>
              <a:path w="285750" h="103504">
                <a:moveTo>
                  <a:pt x="15875" y="45719"/>
                </a:moveTo>
                <a:lnTo>
                  <a:pt x="15875" y="57150"/>
                </a:lnTo>
                <a:lnTo>
                  <a:pt x="25400" y="51435"/>
                </a:lnTo>
                <a:lnTo>
                  <a:pt x="15875" y="45719"/>
                </a:lnTo>
                <a:close/>
              </a:path>
              <a:path w="285750" h="103504">
                <a:moveTo>
                  <a:pt x="25400" y="51435"/>
                </a:moveTo>
                <a:lnTo>
                  <a:pt x="15875" y="57150"/>
                </a:lnTo>
                <a:lnTo>
                  <a:pt x="34925" y="57150"/>
                </a:lnTo>
                <a:lnTo>
                  <a:pt x="25400" y="51435"/>
                </a:lnTo>
                <a:close/>
              </a:path>
              <a:path w="285750" h="103504">
                <a:moveTo>
                  <a:pt x="34925" y="45719"/>
                </a:moveTo>
                <a:lnTo>
                  <a:pt x="15875" y="45719"/>
                </a:lnTo>
                <a:lnTo>
                  <a:pt x="25400" y="51435"/>
                </a:lnTo>
                <a:lnTo>
                  <a:pt x="34925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02780" y="4152900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4">
                <a:moveTo>
                  <a:pt x="88900" y="0"/>
                </a:moveTo>
                <a:lnTo>
                  <a:pt x="0" y="50800"/>
                </a:lnTo>
                <a:lnTo>
                  <a:pt x="88265" y="103505"/>
                </a:lnTo>
                <a:lnTo>
                  <a:pt x="92075" y="102235"/>
                </a:lnTo>
                <a:lnTo>
                  <a:pt x="93979" y="99060"/>
                </a:lnTo>
                <a:lnTo>
                  <a:pt x="95885" y="96519"/>
                </a:lnTo>
                <a:lnTo>
                  <a:pt x="94615" y="92075"/>
                </a:lnTo>
                <a:lnTo>
                  <a:pt x="36195" y="57785"/>
                </a:lnTo>
                <a:lnTo>
                  <a:pt x="12700" y="57785"/>
                </a:lnTo>
                <a:lnTo>
                  <a:pt x="12700" y="45085"/>
                </a:lnTo>
                <a:lnTo>
                  <a:pt x="36195" y="45085"/>
                </a:lnTo>
                <a:lnTo>
                  <a:pt x="95250" y="10794"/>
                </a:lnTo>
                <a:lnTo>
                  <a:pt x="96520" y="6985"/>
                </a:lnTo>
                <a:lnTo>
                  <a:pt x="92710" y="635"/>
                </a:lnTo>
                <a:lnTo>
                  <a:pt x="88900" y="0"/>
                </a:lnTo>
                <a:close/>
              </a:path>
              <a:path w="285750" h="103504">
                <a:moveTo>
                  <a:pt x="36195" y="45085"/>
                </a:moveTo>
                <a:lnTo>
                  <a:pt x="25400" y="51435"/>
                </a:lnTo>
                <a:lnTo>
                  <a:pt x="34290" y="56514"/>
                </a:lnTo>
                <a:lnTo>
                  <a:pt x="36195" y="57785"/>
                </a:lnTo>
                <a:lnTo>
                  <a:pt x="285750" y="59055"/>
                </a:lnTo>
                <a:lnTo>
                  <a:pt x="285750" y="46355"/>
                </a:lnTo>
                <a:lnTo>
                  <a:pt x="36195" y="45085"/>
                </a:lnTo>
                <a:close/>
              </a:path>
              <a:path w="285750" h="103504">
                <a:moveTo>
                  <a:pt x="36195" y="45085"/>
                </a:moveTo>
                <a:lnTo>
                  <a:pt x="12700" y="45085"/>
                </a:lnTo>
                <a:lnTo>
                  <a:pt x="12700" y="57785"/>
                </a:lnTo>
                <a:lnTo>
                  <a:pt x="36195" y="57785"/>
                </a:lnTo>
                <a:lnTo>
                  <a:pt x="34035" y="56514"/>
                </a:lnTo>
                <a:lnTo>
                  <a:pt x="15875" y="56514"/>
                </a:lnTo>
                <a:lnTo>
                  <a:pt x="15875" y="45719"/>
                </a:lnTo>
                <a:lnTo>
                  <a:pt x="34925" y="45719"/>
                </a:lnTo>
                <a:lnTo>
                  <a:pt x="36195" y="45085"/>
                </a:lnTo>
                <a:close/>
              </a:path>
              <a:path w="285750" h="103504">
                <a:moveTo>
                  <a:pt x="15875" y="45719"/>
                </a:moveTo>
                <a:lnTo>
                  <a:pt x="15875" y="56514"/>
                </a:lnTo>
                <a:lnTo>
                  <a:pt x="25399" y="51435"/>
                </a:lnTo>
                <a:lnTo>
                  <a:pt x="15875" y="45719"/>
                </a:lnTo>
                <a:close/>
              </a:path>
              <a:path w="285750" h="103504">
                <a:moveTo>
                  <a:pt x="25400" y="51435"/>
                </a:moveTo>
                <a:lnTo>
                  <a:pt x="15875" y="56514"/>
                </a:lnTo>
                <a:lnTo>
                  <a:pt x="34035" y="56514"/>
                </a:lnTo>
                <a:lnTo>
                  <a:pt x="25400" y="51435"/>
                </a:lnTo>
                <a:close/>
              </a:path>
              <a:path w="285750" h="103504">
                <a:moveTo>
                  <a:pt x="34925" y="45719"/>
                </a:moveTo>
                <a:lnTo>
                  <a:pt x="15875" y="45719"/>
                </a:lnTo>
                <a:lnTo>
                  <a:pt x="25400" y="51434"/>
                </a:lnTo>
                <a:lnTo>
                  <a:pt x="34925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89675" y="2583814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5">
                <a:moveTo>
                  <a:pt x="88900" y="0"/>
                </a:moveTo>
                <a:lnTo>
                  <a:pt x="0" y="51435"/>
                </a:lnTo>
                <a:lnTo>
                  <a:pt x="85089" y="101600"/>
                </a:lnTo>
                <a:lnTo>
                  <a:pt x="88264" y="103505"/>
                </a:lnTo>
                <a:lnTo>
                  <a:pt x="92075" y="102235"/>
                </a:lnTo>
                <a:lnTo>
                  <a:pt x="93979" y="99060"/>
                </a:lnTo>
                <a:lnTo>
                  <a:pt x="95885" y="96520"/>
                </a:lnTo>
                <a:lnTo>
                  <a:pt x="94614" y="92075"/>
                </a:lnTo>
                <a:lnTo>
                  <a:pt x="35560" y="57785"/>
                </a:lnTo>
                <a:lnTo>
                  <a:pt x="12700" y="57785"/>
                </a:lnTo>
                <a:lnTo>
                  <a:pt x="12700" y="44450"/>
                </a:lnTo>
                <a:lnTo>
                  <a:pt x="36195" y="44450"/>
                </a:lnTo>
                <a:lnTo>
                  <a:pt x="92075" y="12064"/>
                </a:lnTo>
                <a:lnTo>
                  <a:pt x="95250" y="10795"/>
                </a:lnTo>
                <a:lnTo>
                  <a:pt x="95885" y="6350"/>
                </a:lnTo>
                <a:lnTo>
                  <a:pt x="93979" y="3810"/>
                </a:lnTo>
                <a:lnTo>
                  <a:pt x="92710" y="635"/>
                </a:lnTo>
                <a:lnTo>
                  <a:pt x="88900" y="0"/>
                </a:lnTo>
                <a:close/>
              </a:path>
              <a:path w="500379" h="103505">
                <a:moveTo>
                  <a:pt x="36195" y="44450"/>
                </a:moveTo>
                <a:lnTo>
                  <a:pt x="34925" y="45720"/>
                </a:lnTo>
                <a:lnTo>
                  <a:pt x="24764" y="51435"/>
                </a:lnTo>
                <a:lnTo>
                  <a:pt x="35560" y="57785"/>
                </a:lnTo>
                <a:lnTo>
                  <a:pt x="500379" y="59055"/>
                </a:lnTo>
                <a:lnTo>
                  <a:pt x="500379" y="46355"/>
                </a:lnTo>
                <a:lnTo>
                  <a:pt x="36195" y="44450"/>
                </a:lnTo>
                <a:close/>
              </a:path>
              <a:path w="500379" h="103505">
                <a:moveTo>
                  <a:pt x="36195" y="44450"/>
                </a:moveTo>
                <a:lnTo>
                  <a:pt x="12700" y="44450"/>
                </a:lnTo>
                <a:lnTo>
                  <a:pt x="12700" y="57785"/>
                </a:lnTo>
                <a:lnTo>
                  <a:pt x="35560" y="57785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5720"/>
                </a:lnTo>
                <a:lnTo>
                  <a:pt x="34116" y="45720"/>
                </a:lnTo>
                <a:lnTo>
                  <a:pt x="36195" y="44450"/>
                </a:lnTo>
                <a:close/>
              </a:path>
              <a:path w="500379" h="103505">
                <a:moveTo>
                  <a:pt x="15875" y="45720"/>
                </a:moveTo>
                <a:lnTo>
                  <a:pt x="15875" y="57150"/>
                </a:lnTo>
                <a:lnTo>
                  <a:pt x="24764" y="51435"/>
                </a:lnTo>
                <a:lnTo>
                  <a:pt x="15875" y="45720"/>
                </a:lnTo>
                <a:close/>
              </a:path>
              <a:path w="500379" h="103505">
                <a:moveTo>
                  <a:pt x="24764" y="51435"/>
                </a:moveTo>
                <a:lnTo>
                  <a:pt x="15875" y="57150"/>
                </a:lnTo>
                <a:lnTo>
                  <a:pt x="34289" y="57150"/>
                </a:lnTo>
                <a:lnTo>
                  <a:pt x="24764" y="51435"/>
                </a:lnTo>
                <a:close/>
              </a:path>
              <a:path w="500379" h="103505">
                <a:moveTo>
                  <a:pt x="34116" y="45720"/>
                </a:moveTo>
                <a:lnTo>
                  <a:pt x="15875" y="45720"/>
                </a:lnTo>
                <a:lnTo>
                  <a:pt x="24764" y="51435"/>
                </a:lnTo>
                <a:lnTo>
                  <a:pt x="34116" y="45720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0009" y="3369945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4">
                <a:moveTo>
                  <a:pt x="88899" y="0"/>
                </a:moveTo>
                <a:lnTo>
                  <a:pt x="0" y="50800"/>
                </a:lnTo>
                <a:lnTo>
                  <a:pt x="85089" y="102234"/>
                </a:lnTo>
                <a:lnTo>
                  <a:pt x="88264" y="103504"/>
                </a:lnTo>
                <a:lnTo>
                  <a:pt x="92074" y="102869"/>
                </a:lnTo>
                <a:lnTo>
                  <a:pt x="93980" y="99694"/>
                </a:lnTo>
                <a:lnTo>
                  <a:pt x="95249" y="96519"/>
                </a:lnTo>
                <a:lnTo>
                  <a:pt x="94614" y="92709"/>
                </a:lnTo>
                <a:lnTo>
                  <a:pt x="35560" y="58419"/>
                </a:lnTo>
                <a:lnTo>
                  <a:pt x="12064" y="57784"/>
                </a:lnTo>
                <a:lnTo>
                  <a:pt x="12064" y="45084"/>
                </a:lnTo>
                <a:lnTo>
                  <a:pt x="36194" y="45084"/>
                </a:lnTo>
                <a:lnTo>
                  <a:pt x="95249" y="10794"/>
                </a:lnTo>
                <a:lnTo>
                  <a:pt x="95885" y="6984"/>
                </a:lnTo>
                <a:lnTo>
                  <a:pt x="92710" y="634"/>
                </a:lnTo>
                <a:lnTo>
                  <a:pt x="88899" y="0"/>
                </a:lnTo>
                <a:close/>
              </a:path>
              <a:path w="285750" h="103504">
                <a:moveTo>
                  <a:pt x="35560" y="45084"/>
                </a:moveTo>
                <a:lnTo>
                  <a:pt x="34925" y="45719"/>
                </a:lnTo>
                <a:lnTo>
                  <a:pt x="24764" y="50800"/>
                </a:lnTo>
                <a:lnTo>
                  <a:pt x="34289" y="56514"/>
                </a:lnTo>
                <a:lnTo>
                  <a:pt x="35560" y="58419"/>
                </a:lnTo>
                <a:lnTo>
                  <a:pt x="285749" y="59054"/>
                </a:lnTo>
                <a:lnTo>
                  <a:pt x="285749" y="46354"/>
                </a:lnTo>
                <a:lnTo>
                  <a:pt x="35560" y="45084"/>
                </a:lnTo>
                <a:close/>
              </a:path>
              <a:path w="285750" h="103504">
                <a:moveTo>
                  <a:pt x="35560" y="45084"/>
                </a:moveTo>
                <a:lnTo>
                  <a:pt x="12064" y="45084"/>
                </a:lnTo>
                <a:lnTo>
                  <a:pt x="12064" y="57784"/>
                </a:lnTo>
                <a:lnTo>
                  <a:pt x="35560" y="58419"/>
                </a:lnTo>
                <a:lnTo>
                  <a:pt x="32861" y="56514"/>
                </a:lnTo>
                <a:lnTo>
                  <a:pt x="15239" y="56514"/>
                </a:lnTo>
                <a:lnTo>
                  <a:pt x="15239" y="45719"/>
                </a:lnTo>
                <a:lnTo>
                  <a:pt x="34360" y="45719"/>
                </a:lnTo>
                <a:lnTo>
                  <a:pt x="35560" y="45084"/>
                </a:lnTo>
                <a:close/>
              </a:path>
              <a:path w="285750" h="103504">
                <a:moveTo>
                  <a:pt x="15239" y="45719"/>
                </a:moveTo>
                <a:lnTo>
                  <a:pt x="15239" y="56514"/>
                </a:lnTo>
                <a:lnTo>
                  <a:pt x="24764" y="50800"/>
                </a:lnTo>
                <a:lnTo>
                  <a:pt x="15239" y="45719"/>
                </a:lnTo>
                <a:close/>
              </a:path>
              <a:path w="285750" h="103504">
                <a:moveTo>
                  <a:pt x="24764" y="50800"/>
                </a:moveTo>
                <a:lnTo>
                  <a:pt x="15239" y="56514"/>
                </a:lnTo>
                <a:lnTo>
                  <a:pt x="32861" y="56514"/>
                </a:lnTo>
                <a:lnTo>
                  <a:pt x="24764" y="50800"/>
                </a:lnTo>
                <a:close/>
              </a:path>
              <a:path w="285750" h="103504">
                <a:moveTo>
                  <a:pt x="34360" y="45719"/>
                </a:moveTo>
                <a:lnTo>
                  <a:pt x="15239" y="45719"/>
                </a:lnTo>
                <a:lnTo>
                  <a:pt x="24764" y="50800"/>
                </a:lnTo>
                <a:lnTo>
                  <a:pt x="34360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0675" y="2874010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5">
                <a:moveTo>
                  <a:pt x="88900" y="0"/>
                </a:moveTo>
                <a:lnTo>
                  <a:pt x="0" y="51435"/>
                </a:lnTo>
                <a:lnTo>
                  <a:pt x="85089" y="102235"/>
                </a:lnTo>
                <a:lnTo>
                  <a:pt x="88264" y="103504"/>
                </a:lnTo>
                <a:lnTo>
                  <a:pt x="92075" y="102869"/>
                </a:lnTo>
                <a:lnTo>
                  <a:pt x="93980" y="99694"/>
                </a:lnTo>
                <a:lnTo>
                  <a:pt x="95885" y="97154"/>
                </a:lnTo>
                <a:lnTo>
                  <a:pt x="94614" y="92710"/>
                </a:lnTo>
                <a:lnTo>
                  <a:pt x="35560" y="57785"/>
                </a:lnTo>
                <a:lnTo>
                  <a:pt x="12700" y="57785"/>
                </a:lnTo>
                <a:lnTo>
                  <a:pt x="12700" y="45085"/>
                </a:lnTo>
                <a:lnTo>
                  <a:pt x="36194" y="45085"/>
                </a:lnTo>
                <a:lnTo>
                  <a:pt x="95250" y="11429"/>
                </a:lnTo>
                <a:lnTo>
                  <a:pt x="95885" y="7619"/>
                </a:lnTo>
                <a:lnTo>
                  <a:pt x="92710" y="1269"/>
                </a:lnTo>
                <a:lnTo>
                  <a:pt x="88900" y="0"/>
                </a:lnTo>
                <a:close/>
              </a:path>
              <a:path w="285750" h="103505">
                <a:moveTo>
                  <a:pt x="36194" y="45085"/>
                </a:moveTo>
                <a:lnTo>
                  <a:pt x="34289" y="46354"/>
                </a:lnTo>
                <a:lnTo>
                  <a:pt x="24764" y="51435"/>
                </a:lnTo>
                <a:lnTo>
                  <a:pt x="35560" y="57785"/>
                </a:lnTo>
                <a:lnTo>
                  <a:pt x="285750" y="59054"/>
                </a:lnTo>
                <a:lnTo>
                  <a:pt x="285750" y="46354"/>
                </a:lnTo>
                <a:lnTo>
                  <a:pt x="36194" y="45085"/>
                </a:lnTo>
                <a:close/>
              </a:path>
              <a:path w="285750" h="103505">
                <a:moveTo>
                  <a:pt x="36194" y="45085"/>
                </a:moveTo>
                <a:lnTo>
                  <a:pt x="12700" y="45085"/>
                </a:lnTo>
                <a:lnTo>
                  <a:pt x="12700" y="57785"/>
                </a:lnTo>
                <a:lnTo>
                  <a:pt x="35560" y="57785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6354"/>
                </a:lnTo>
                <a:lnTo>
                  <a:pt x="33909" y="46354"/>
                </a:lnTo>
                <a:lnTo>
                  <a:pt x="36194" y="45085"/>
                </a:lnTo>
                <a:close/>
              </a:path>
              <a:path w="285750" h="103505">
                <a:moveTo>
                  <a:pt x="15875" y="46354"/>
                </a:moveTo>
                <a:lnTo>
                  <a:pt x="15875" y="57150"/>
                </a:lnTo>
                <a:lnTo>
                  <a:pt x="24764" y="51435"/>
                </a:lnTo>
                <a:lnTo>
                  <a:pt x="15875" y="46354"/>
                </a:lnTo>
                <a:close/>
              </a:path>
              <a:path w="285750" h="103505">
                <a:moveTo>
                  <a:pt x="24764" y="51435"/>
                </a:moveTo>
                <a:lnTo>
                  <a:pt x="15875" y="57150"/>
                </a:lnTo>
                <a:lnTo>
                  <a:pt x="34289" y="57150"/>
                </a:lnTo>
                <a:lnTo>
                  <a:pt x="24764" y="51435"/>
                </a:lnTo>
                <a:close/>
              </a:path>
              <a:path w="285750" h="103505">
                <a:moveTo>
                  <a:pt x="33909" y="46354"/>
                </a:moveTo>
                <a:lnTo>
                  <a:pt x="15875" y="46354"/>
                </a:lnTo>
                <a:lnTo>
                  <a:pt x="24764" y="51435"/>
                </a:lnTo>
                <a:lnTo>
                  <a:pt x="33909" y="46354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87395" y="4010659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4">
                <a:moveTo>
                  <a:pt x="88900" y="0"/>
                </a:moveTo>
                <a:lnTo>
                  <a:pt x="0" y="51434"/>
                </a:lnTo>
                <a:lnTo>
                  <a:pt x="85089" y="101600"/>
                </a:lnTo>
                <a:lnTo>
                  <a:pt x="88264" y="103504"/>
                </a:lnTo>
                <a:lnTo>
                  <a:pt x="92075" y="102869"/>
                </a:lnTo>
                <a:lnTo>
                  <a:pt x="95884" y="96519"/>
                </a:lnTo>
                <a:lnTo>
                  <a:pt x="94614" y="92709"/>
                </a:lnTo>
                <a:lnTo>
                  <a:pt x="36194" y="57784"/>
                </a:lnTo>
                <a:lnTo>
                  <a:pt x="12700" y="57784"/>
                </a:lnTo>
                <a:lnTo>
                  <a:pt x="12700" y="45084"/>
                </a:lnTo>
                <a:lnTo>
                  <a:pt x="36194" y="45084"/>
                </a:lnTo>
                <a:lnTo>
                  <a:pt x="95250" y="11429"/>
                </a:lnTo>
                <a:lnTo>
                  <a:pt x="95884" y="7619"/>
                </a:lnTo>
                <a:lnTo>
                  <a:pt x="92709" y="1269"/>
                </a:lnTo>
                <a:lnTo>
                  <a:pt x="88900" y="0"/>
                </a:lnTo>
                <a:close/>
              </a:path>
              <a:path w="285750" h="103504">
                <a:moveTo>
                  <a:pt x="36194" y="45084"/>
                </a:moveTo>
                <a:lnTo>
                  <a:pt x="24764" y="51434"/>
                </a:lnTo>
                <a:lnTo>
                  <a:pt x="36194" y="57784"/>
                </a:lnTo>
                <a:lnTo>
                  <a:pt x="285750" y="59054"/>
                </a:lnTo>
                <a:lnTo>
                  <a:pt x="285750" y="46354"/>
                </a:lnTo>
                <a:lnTo>
                  <a:pt x="36194" y="45084"/>
                </a:lnTo>
                <a:close/>
              </a:path>
              <a:path w="285750" h="103504">
                <a:moveTo>
                  <a:pt x="36194" y="45084"/>
                </a:moveTo>
                <a:lnTo>
                  <a:pt x="12700" y="45084"/>
                </a:lnTo>
                <a:lnTo>
                  <a:pt x="12700" y="57784"/>
                </a:lnTo>
                <a:lnTo>
                  <a:pt x="36194" y="57784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5719"/>
                </a:lnTo>
                <a:lnTo>
                  <a:pt x="34925" y="45719"/>
                </a:lnTo>
                <a:lnTo>
                  <a:pt x="36194" y="45084"/>
                </a:lnTo>
                <a:close/>
              </a:path>
              <a:path w="285750" h="103504">
                <a:moveTo>
                  <a:pt x="15875" y="45719"/>
                </a:moveTo>
                <a:lnTo>
                  <a:pt x="15875" y="57150"/>
                </a:lnTo>
                <a:lnTo>
                  <a:pt x="24764" y="51434"/>
                </a:lnTo>
                <a:lnTo>
                  <a:pt x="15875" y="45719"/>
                </a:lnTo>
                <a:close/>
              </a:path>
              <a:path w="285750" h="103504">
                <a:moveTo>
                  <a:pt x="24764" y="51434"/>
                </a:moveTo>
                <a:lnTo>
                  <a:pt x="15875" y="57150"/>
                </a:lnTo>
                <a:lnTo>
                  <a:pt x="34289" y="57150"/>
                </a:lnTo>
                <a:lnTo>
                  <a:pt x="24764" y="51434"/>
                </a:lnTo>
                <a:close/>
              </a:path>
              <a:path w="285750" h="103504">
                <a:moveTo>
                  <a:pt x="34925" y="45719"/>
                </a:moveTo>
                <a:lnTo>
                  <a:pt x="15875" y="45719"/>
                </a:lnTo>
                <a:lnTo>
                  <a:pt x="24764" y="51434"/>
                </a:lnTo>
                <a:lnTo>
                  <a:pt x="34925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9419" y="4512945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4">
                <a:moveTo>
                  <a:pt x="88900" y="0"/>
                </a:moveTo>
                <a:lnTo>
                  <a:pt x="0" y="50799"/>
                </a:lnTo>
                <a:lnTo>
                  <a:pt x="85089" y="102234"/>
                </a:lnTo>
                <a:lnTo>
                  <a:pt x="88264" y="103504"/>
                </a:lnTo>
                <a:lnTo>
                  <a:pt x="92075" y="102869"/>
                </a:lnTo>
                <a:lnTo>
                  <a:pt x="95884" y="96519"/>
                </a:lnTo>
                <a:lnTo>
                  <a:pt x="94614" y="92709"/>
                </a:lnTo>
                <a:lnTo>
                  <a:pt x="36829" y="58419"/>
                </a:lnTo>
                <a:lnTo>
                  <a:pt x="12700" y="57784"/>
                </a:lnTo>
                <a:lnTo>
                  <a:pt x="12700" y="45084"/>
                </a:lnTo>
                <a:lnTo>
                  <a:pt x="36829" y="45084"/>
                </a:lnTo>
                <a:lnTo>
                  <a:pt x="95884" y="10794"/>
                </a:lnTo>
                <a:lnTo>
                  <a:pt x="96520" y="6984"/>
                </a:lnTo>
                <a:lnTo>
                  <a:pt x="93345" y="634"/>
                </a:lnTo>
                <a:lnTo>
                  <a:pt x="88900" y="0"/>
                </a:lnTo>
                <a:close/>
              </a:path>
              <a:path w="285750" h="103504">
                <a:moveTo>
                  <a:pt x="36829" y="45084"/>
                </a:moveTo>
                <a:lnTo>
                  <a:pt x="26034" y="50799"/>
                </a:lnTo>
                <a:lnTo>
                  <a:pt x="34289" y="56514"/>
                </a:lnTo>
                <a:lnTo>
                  <a:pt x="36829" y="58419"/>
                </a:lnTo>
                <a:lnTo>
                  <a:pt x="285750" y="59054"/>
                </a:lnTo>
                <a:lnTo>
                  <a:pt x="285750" y="46354"/>
                </a:lnTo>
                <a:lnTo>
                  <a:pt x="36829" y="45084"/>
                </a:lnTo>
                <a:close/>
              </a:path>
              <a:path w="285750" h="103504">
                <a:moveTo>
                  <a:pt x="36829" y="45084"/>
                </a:moveTo>
                <a:lnTo>
                  <a:pt x="12700" y="45084"/>
                </a:lnTo>
                <a:lnTo>
                  <a:pt x="12700" y="57784"/>
                </a:lnTo>
                <a:lnTo>
                  <a:pt x="36829" y="58419"/>
                </a:lnTo>
                <a:lnTo>
                  <a:pt x="34131" y="56514"/>
                </a:lnTo>
                <a:lnTo>
                  <a:pt x="15875" y="56514"/>
                </a:lnTo>
                <a:lnTo>
                  <a:pt x="15875" y="45719"/>
                </a:lnTo>
                <a:lnTo>
                  <a:pt x="34925" y="45719"/>
                </a:lnTo>
                <a:lnTo>
                  <a:pt x="36829" y="45084"/>
                </a:lnTo>
                <a:close/>
              </a:path>
              <a:path w="285750" h="103504">
                <a:moveTo>
                  <a:pt x="15875" y="45719"/>
                </a:moveTo>
                <a:lnTo>
                  <a:pt x="15875" y="56514"/>
                </a:lnTo>
                <a:lnTo>
                  <a:pt x="26034" y="50799"/>
                </a:lnTo>
                <a:lnTo>
                  <a:pt x="15875" y="45719"/>
                </a:lnTo>
                <a:close/>
              </a:path>
              <a:path w="285750" h="103504">
                <a:moveTo>
                  <a:pt x="26034" y="50799"/>
                </a:moveTo>
                <a:lnTo>
                  <a:pt x="15875" y="56514"/>
                </a:lnTo>
                <a:lnTo>
                  <a:pt x="34131" y="56514"/>
                </a:lnTo>
                <a:lnTo>
                  <a:pt x="26034" y="50799"/>
                </a:lnTo>
                <a:close/>
              </a:path>
              <a:path w="285750" h="103504">
                <a:moveTo>
                  <a:pt x="34925" y="45719"/>
                </a:moveTo>
                <a:lnTo>
                  <a:pt x="15875" y="45719"/>
                </a:lnTo>
                <a:lnTo>
                  <a:pt x="26034" y="50799"/>
                </a:lnTo>
                <a:lnTo>
                  <a:pt x="34925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16394" y="4869179"/>
            <a:ext cx="285750" cy="103505"/>
          </a:xfrm>
          <a:custGeom>
            <a:avLst/>
            <a:gdLst/>
            <a:ahLst/>
            <a:cxnLst/>
            <a:rect l="l" t="t" r="r" b="b"/>
            <a:pathLst>
              <a:path w="285750" h="103504">
                <a:moveTo>
                  <a:pt x="88900" y="0"/>
                </a:moveTo>
                <a:lnTo>
                  <a:pt x="0" y="51435"/>
                </a:lnTo>
                <a:lnTo>
                  <a:pt x="85089" y="101600"/>
                </a:lnTo>
                <a:lnTo>
                  <a:pt x="88264" y="103505"/>
                </a:lnTo>
                <a:lnTo>
                  <a:pt x="92075" y="101600"/>
                </a:lnTo>
                <a:lnTo>
                  <a:pt x="95884" y="96520"/>
                </a:lnTo>
                <a:lnTo>
                  <a:pt x="94614" y="92710"/>
                </a:lnTo>
                <a:lnTo>
                  <a:pt x="36195" y="57785"/>
                </a:lnTo>
                <a:lnTo>
                  <a:pt x="12700" y="57785"/>
                </a:lnTo>
                <a:lnTo>
                  <a:pt x="12700" y="45085"/>
                </a:lnTo>
                <a:lnTo>
                  <a:pt x="36195" y="45085"/>
                </a:lnTo>
                <a:lnTo>
                  <a:pt x="95250" y="10795"/>
                </a:lnTo>
                <a:lnTo>
                  <a:pt x="95884" y="6985"/>
                </a:lnTo>
                <a:lnTo>
                  <a:pt x="92709" y="1270"/>
                </a:lnTo>
                <a:lnTo>
                  <a:pt x="88900" y="0"/>
                </a:lnTo>
                <a:close/>
              </a:path>
              <a:path w="285750" h="103504">
                <a:moveTo>
                  <a:pt x="36195" y="45085"/>
                </a:moveTo>
                <a:lnTo>
                  <a:pt x="24764" y="51435"/>
                </a:lnTo>
                <a:lnTo>
                  <a:pt x="36195" y="57785"/>
                </a:lnTo>
                <a:lnTo>
                  <a:pt x="285750" y="59055"/>
                </a:lnTo>
                <a:lnTo>
                  <a:pt x="285750" y="46355"/>
                </a:lnTo>
                <a:lnTo>
                  <a:pt x="36195" y="45085"/>
                </a:lnTo>
                <a:close/>
              </a:path>
              <a:path w="285750" h="103504">
                <a:moveTo>
                  <a:pt x="36195" y="45085"/>
                </a:moveTo>
                <a:lnTo>
                  <a:pt x="12700" y="45085"/>
                </a:lnTo>
                <a:lnTo>
                  <a:pt x="12700" y="57785"/>
                </a:lnTo>
                <a:lnTo>
                  <a:pt x="36195" y="57785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5720"/>
                </a:lnTo>
                <a:lnTo>
                  <a:pt x="34925" y="45720"/>
                </a:lnTo>
                <a:lnTo>
                  <a:pt x="36195" y="45085"/>
                </a:lnTo>
                <a:close/>
              </a:path>
              <a:path w="285750" h="103504">
                <a:moveTo>
                  <a:pt x="15875" y="45720"/>
                </a:moveTo>
                <a:lnTo>
                  <a:pt x="15875" y="57150"/>
                </a:lnTo>
                <a:lnTo>
                  <a:pt x="24764" y="51435"/>
                </a:lnTo>
                <a:lnTo>
                  <a:pt x="15875" y="45720"/>
                </a:lnTo>
                <a:close/>
              </a:path>
              <a:path w="285750" h="103504">
                <a:moveTo>
                  <a:pt x="24764" y="51435"/>
                </a:moveTo>
                <a:lnTo>
                  <a:pt x="15875" y="57150"/>
                </a:lnTo>
                <a:lnTo>
                  <a:pt x="34289" y="57150"/>
                </a:lnTo>
                <a:lnTo>
                  <a:pt x="24764" y="51435"/>
                </a:lnTo>
                <a:close/>
              </a:path>
              <a:path w="285750" h="103504">
                <a:moveTo>
                  <a:pt x="34925" y="45720"/>
                </a:moveTo>
                <a:lnTo>
                  <a:pt x="15875" y="45720"/>
                </a:lnTo>
                <a:lnTo>
                  <a:pt x="24764" y="51435"/>
                </a:lnTo>
                <a:lnTo>
                  <a:pt x="34925" y="45720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1044" y="663732"/>
            <a:ext cx="6656139" cy="546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515110" y="511809"/>
            <a:ext cx="74091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0" spc="-5" dirty="0">
                <a:latin typeface="Trebuchet MS"/>
                <a:cs typeface="Trebuchet MS"/>
              </a:rPr>
              <a:t>Inserting node at </a:t>
            </a:r>
            <a:r>
              <a:rPr sz="3900" b="0" dirty="0">
                <a:latin typeface="Trebuchet MS"/>
                <a:cs typeface="Trebuchet MS"/>
              </a:rPr>
              <a:t>a </a:t>
            </a:r>
            <a:r>
              <a:rPr sz="3900" b="0" spc="-15" dirty="0">
                <a:latin typeface="Trebuchet MS"/>
                <a:cs typeface="Trebuchet MS"/>
              </a:rPr>
              <a:t>given</a:t>
            </a:r>
            <a:r>
              <a:rPr sz="3900" b="0" spc="-20" dirty="0">
                <a:latin typeface="Trebuchet MS"/>
                <a:cs typeface="Trebuchet MS"/>
              </a:rPr>
              <a:t> Position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615"/>
              </a:spcBef>
            </a:pPr>
            <a:r>
              <a:rPr dirty="0"/>
              <a:t>76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437639" y="1234440"/>
            <a:ext cx="73621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ALGORITHM: INS_POS (START, P) START contains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address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first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4439" y="2019300"/>
            <a:ext cx="16040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Step </a:t>
            </a:r>
            <a:r>
              <a:rPr sz="2000" dirty="0">
                <a:latin typeface="Times New Roman"/>
                <a:cs typeface="Times New Roman"/>
              </a:rPr>
              <a:t>1: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START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4439" y="2400300"/>
            <a:ext cx="3759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6035" algn="l"/>
              </a:tabLst>
            </a:pPr>
            <a:r>
              <a:rPr sz="2000" spc="-5" dirty="0">
                <a:latin typeface="Times New Roman"/>
                <a:cs typeface="Times New Roman"/>
              </a:rPr>
              <a:t>Step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2:</a:t>
            </a:r>
            <a:r>
              <a:rPr sz="2000" dirty="0">
                <a:latin typeface="Times New Roman"/>
                <a:cs typeface="Times New Roman"/>
              </a:rPr>
              <a:t> P	</a:t>
            </a:r>
            <a:r>
              <a:rPr sz="2000" spc="-55" dirty="0">
                <a:latin typeface="Times New Roman"/>
                <a:cs typeface="Times New Roman"/>
              </a:rPr>
              <a:t>START </a:t>
            </a:r>
            <a:r>
              <a:rPr sz="2000" spc="-5" dirty="0">
                <a:latin typeface="Times New Roman"/>
                <a:cs typeface="Times New Roman"/>
              </a:rPr>
              <a:t>[Initialize</a:t>
            </a:r>
            <a:r>
              <a:rPr sz="2000" spc="-20" dirty="0">
                <a:latin typeface="Times New Roman"/>
                <a:cs typeface="Times New Roman"/>
              </a:rPr>
              <a:t> node]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66289" y="2701290"/>
            <a:ext cx="1278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8555" algn="l"/>
              </a:tabLst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ount	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84270" y="3387090"/>
            <a:ext cx="1184910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0360">
              <a:lnSpc>
                <a:spcPct val="124600"/>
              </a:lnSpc>
              <a:spcBef>
                <a:spcPts val="100"/>
              </a:spcBef>
            </a:pPr>
            <a:r>
              <a:rPr sz="2000" spc="-20" dirty="0">
                <a:latin typeface="Times New Roman"/>
                <a:cs typeface="Times New Roman"/>
              </a:rPr>
              <a:t>cou</a:t>
            </a:r>
            <a:r>
              <a:rPr sz="2000" spc="-30" dirty="0">
                <a:latin typeface="Times New Roman"/>
                <a:cs typeface="Times New Roman"/>
              </a:rPr>
              <a:t>n</a:t>
            </a:r>
            <a:r>
              <a:rPr sz="2000" spc="-20" dirty="0">
                <a:latin typeface="Times New Roman"/>
                <a:cs typeface="Times New Roman"/>
              </a:rPr>
              <a:t>t+</a:t>
            </a:r>
            <a:r>
              <a:rPr sz="2000" dirty="0">
                <a:latin typeface="Times New Roman"/>
                <a:cs typeface="Times New Roman"/>
              </a:rPr>
              <a:t>1  </a:t>
            </a:r>
            <a:r>
              <a:rPr sz="2000" spc="-5" dirty="0">
                <a:latin typeface="Times New Roman"/>
                <a:cs typeface="Times New Roman"/>
              </a:rPr>
              <a:t>next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(P)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4439" y="3002279"/>
            <a:ext cx="2336165" cy="1932939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000" spc="-5" dirty="0">
                <a:latin typeface="Times New Roman"/>
                <a:cs typeface="Times New Roman"/>
              </a:rPr>
              <a:t>Step </a:t>
            </a:r>
            <a:r>
              <a:rPr sz="2000" dirty="0">
                <a:latin typeface="Times New Roman"/>
                <a:cs typeface="Times New Roman"/>
              </a:rPr>
              <a:t>3: </a:t>
            </a:r>
            <a:r>
              <a:rPr sz="2000" spc="-5" dirty="0">
                <a:latin typeface="Times New Roman"/>
                <a:cs typeface="Times New Roman"/>
              </a:rPr>
              <a:t>while P!=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null</a:t>
            </a:r>
            <a:endParaRPr sz="2000">
              <a:latin typeface="Times New Roman"/>
              <a:cs typeface="Times New Roman"/>
            </a:endParaRPr>
          </a:p>
          <a:p>
            <a:pPr marL="1823720" marR="5080" indent="-63500">
              <a:lnSpc>
                <a:spcPct val="124600"/>
              </a:lnSpc>
              <a:spcBef>
                <a:spcPts val="20"/>
              </a:spcBef>
            </a:pPr>
            <a:r>
              <a:rPr sz="2000" dirty="0">
                <a:latin typeface="Times New Roman"/>
                <a:cs typeface="Times New Roman"/>
              </a:rPr>
              <a:t>cou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  P</a:t>
            </a:r>
            <a:endParaRPr sz="2000">
              <a:latin typeface="Times New Roman"/>
              <a:cs typeface="Times New Roman"/>
            </a:endParaRPr>
          </a:p>
          <a:p>
            <a:pPr marL="13335" marR="393065" indent="891540">
              <a:lnSpc>
                <a:spcPct val="125000"/>
              </a:lnSpc>
              <a:spcBef>
                <a:spcPts val="10"/>
              </a:spcBef>
            </a:pPr>
            <a:r>
              <a:rPr sz="2000" spc="-5" dirty="0">
                <a:latin typeface="Times New Roman"/>
                <a:cs typeface="Times New Roman"/>
              </a:rPr>
              <a:t>End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while  </a:t>
            </a:r>
            <a:r>
              <a:rPr sz="2000" spc="-5" dirty="0">
                <a:latin typeface="Times New Roman"/>
                <a:cs typeface="Times New Roman"/>
              </a:rPr>
              <a:t>Step </a:t>
            </a:r>
            <a:r>
              <a:rPr sz="2000" dirty="0">
                <a:latin typeface="Times New Roman"/>
                <a:cs typeface="Times New Roman"/>
              </a:rPr>
              <a:t>4: </a:t>
            </a: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(POS=1)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66289" y="4911090"/>
            <a:ext cx="2712720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6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Call function INS_BEG( </a:t>
            </a:r>
            <a:r>
              <a:rPr sz="2000" dirty="0">
                <a:latin typeface="Times New Roman"/>
                <a:cs typeface="Times New Roman"/>
              </a:rPr>
              <a:t>)  </a:t>
            </a:r>
            <a:r>
              <a:rPr sz="2000" spc="-5" dirty="0">
                <a:latin typeface="Times New Roman"/>
                <a:cs typeface="Times New Roman"/>
              </a:rPr>
              <a:t>else </a:t>
            </a:r>
            <a:r>
              <a:rPr sz="2000" dirty="0">
                <a:latin typeface="Times New Roman"/>
                <a:cs typeface="Times New Roman"/>
              </a:rPr>
              <a:t>if </a:t>
            </a:r>
            <a:r>
              <a:rPr sz="2000" spc="-5" dirty="0">
                <a:latin typeface="Times New Roman"/>
                <a:cs typeface="Times New Roman"/>
              </a:rPr>
              <a:t>(POS=Count +1)  Call function INS_END(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04229" y="2010410"/>
            <a:ext cx="2288540" cy="1167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189230">
              <a:lnSpc>
                <a:spcPct val="124600"/>
              </a:lnSpc>
              <a:spcBef>
                <a:spcPts val="100"/>
              </a:spcBef>
              <a:tabLst>
                <a:tab pos="927735" algn="l"/>
              </a:tabLst>
            </a:pPr>
            <a:r>
              <a:rPr sz="2000" spc="-5" dirty="0">
                <a:latin typeface="Times New Roman"/>
                <a:cs typeface="Times New Roman"/>
              </a:rPr>
              <a:t>else if </a:t>
            </a:r>
            <a:r>
              <a:rPr sz="2000" spc="-20" dirty="0">
                <a:latin typeface="Times New Roman"/>
                <a:cs typeface="Times New Roman"/>
              </a:rPr>
              <a:t>(POS&lt;=Count)  </a:t>
            </a:r>
            <a:r>
              <a:rPr sz="2000" dirty="0">
                <a:latin typeface="Times New Roman"/>
                <a:cs typeface="Times New Roman"/>
              </a:rPr>
              <a:t>P	</a:t>
            </a:r>
            <a:r>
              <a:rPr sz="2000" spc="-5" dirty="0">
                <a:latin typeface="Times New Roman"/>
                <a:cs typeface="Times New Roman"/>
              </a:rPr>
              <a:t>Start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000" spc="-5" dirty="0">
                <a:latin typeface="Times New Roman"/>
                <a:cs typeface="Times New Roman"/>
              </a:rPr>
              <a:t>For(i=1; i&lt;=pos;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i++)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04229" y="3152140"/>
            <a:ext cx="1758314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00">
              <a:lnSpc>
                <a:spcPct val="125000"/>
              </a:lnSpc>
              <a:spcBef>
                <a:spcPts val="100"/>
              </a:spcBef>
              <a:tabLst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P	ne</a:t>
            </a:r>
            <a:r>
              <a:rPr sz="2000" spc="-10" dirty="0">
                <a:latin typeface="Times New Roman"/>
                <a:cs typeface="Times New Roman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t(</a:t>
            </a:r>
            <a:r>
              <a:rPr sz="2000" spc="-5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)</a:t>
            </a:r>
            <a:r>
              <a:rPr sz="2000" dirty="0">
                <a:latin typeface="Times New Roman"/>
                <a:cs typeface="Times New Roman"/>
              </a:rPr>
              <a:t>;  end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72630" y="3912869"/>
            <a:ext cx="1177290" cy="1551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8910">
              <a:lnSpc>
                <a:spcPct val="1252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  </a:t>
            </a:r>
            <a:r>
              <a:rPr sz="2000" spc="-5" dirty="0">
                <a:latin typeface="Times New Roman"/>
                <a:cs typeface="Times New Roman"/>
              </a:rPr>
              <a:t>item;  link(P)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04229" y="3912869"/>
            <a:ext cx="1048385" cy="19329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[create]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  </a:t>
            </a:r>
            <a:r>
              <a:rPr sz="2000" spc="-5" dirty="0">
                <a:latin typeface="Times New Roman"/>
                <a:cs typeface="Times New Roman"/>
              </a:rPr>
              <a:t>data(N)  link(N)  link(P)  else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55590" y="5820409"/>
            <a:ext cx="319786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8640">
              <a:lnSpc>
                <a:spcPct val="125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PRINT “Invalid position”  Step 5: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Return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45" y="626707"/>
            <a:ext cx="4388461" cy="62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485140"/>
            <a:ext cx="442468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7690" algn="l"/>
              </a:tabLst>
            </a:pPr>
            <a:r>
              <a:rPr sz="4300" spc="-5" dirty="0">
                <a:latin typeface="Arial"/>
                <a:cs typeface="Arial"/>
              </a:rPr>
              <a:t>Deleti</a:t>
            </a:r>
            <a:r>
              <a:rPr sz="4300" dirty="0">
                <a:latin typeface="Arial"/>
                <a:cs typeface="Arial"/>
              </a:rPr>
              <a:t>ng</a:t>
            </a:r>
            <a:r>
              <a:rPr sz="4300" spc="5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a</a:t>
            </a:r>
            <a:r>
              <a:rPr sz="4300" dirty="0">
                <a:latin typeface="Arial"/>
                <a:cs typeface="Arial"/>
              </a:rPr>
              <a:t>n	n</a:t>
            </a:r>
            <a:r>
              <a:rPr sz="4300" spc="-10" dirty="0">
                <a:latin typeface="Arial"/>
                <a:cs typeface="Arial"/>
              </a:rPr>
              <a:t>o</a:t>
            </a:r>
            <a:r>
              <a:rPr sz="4300" dirty="0">
                <a:latin typeface="Arial"/>
                <a:cs typeface="Arial"/>
              </a:rPr>
              <a:t>de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5560" y="1155700"/>
            <a:ext cx="7386955" cy="278281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550" spc="248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550" spc="-7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latin typeface="Arial"/>
                <a:cs typeface="Arial"/>
              </a:rPr>
              <a:t>Deleting an </a:t>
            </a:r>
            <a:r>
              <a:rPr sz="3200" b="1" spc="-10" dirty="0">
                <a:latin typeface="Arial"/>
                <a:cs typeface="Arial"/>
              </a:rPr>
              <a:t>item </a:t>
            </a:r>
            <a:r>
              <a:rPr sz="3200" b="1" spc="-20" dirty="0">
                <a:latin typeface="Arial"/>
                <a:cs typeface="Arial"/>
              </a:rPr>
              <a:t>from </a:t>
            </a:r>
            <a:r>
              <a:rPr sz="3200" b="1" spc="-5" dirty="0">
                <a:latin typeface="Arial"/>
                <a:cs typeface="Arial"/>
              </a:rPr>
              <a:t>the </a:t>
            </a:r>
            <a:r>
              <a:rPr sz="3200" b="1" spc="-20" dirty="0">
                <a:latin typeface="Arial"/>
                <a:cs typeface="Arial"/>
              </a:rPr>
              <a:t>linked </a:t>
            </a:r>
            <a:r>
              <a:rPr sz="3200" b="1" spc="-475" dirty="0">
                <a:latin typeface="Arial"/>
                <a:cs typeface="Arial"/>
              </a:rPr>
              <a:t>list:</a:t>
            </a:r>
            <a:endParaRPr sz="3200">
              <a:latin typeface="Arial"/>
              <a:cs typeface="Arial"/>
            </a:endParaRPr>
          </a:p>
          <a:p>
            <a:pPr marL="631190" indent="-335915">
              <a:lnSpc>
                <a:spcPct val="100000"/>
              </a:lnSpc>
              <a:spcBef>
                <a:spcPts val="600"/>
              </a:spcBef>
              <a:buChar char="o"/>
              <a:tabLst>
                <a:tab pos="631190" algn="l"/>
              </a:tabLst>
            </a:pPr>
            <a:r>
              <a:rPr sz="3200" spc="-5" dirty="0">
                <a:latin typeface="Trebuchet MS"/>
                <a:cs typeface="Trebuchet MS"/>
              </a:rPr>
              <a:t>Deletion </a:t>
            </a:r>
            <a:r>
              <a:rPr sz="3200" dirty="0">
                <a:latin typeface="Trebuchet MS"/>
                <a:cs typeface="Trebuchet MS"/>
              </a:rPr>
              <a:t>of </a:t>
            </a:r>
            <a:r>
              <a:rPr sz="3200" spc="-5" dirty="0">
                <a:latin typeface="Trebuchet MS"/>
                <a:cs typeface="Trebuchet MS"/>
              </a:rPr>
              <a:t>the first</a:t>
            </a:r>
            <a:r>
              <a:rPr sz="3200" spc="1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node</a:t>
            </a:r>
            <a:endParaRPr sz="3200">
              <a:latin typeface="Trebuchet MS"/>
              <a:cs typeface="Trebuchet MS"/>
            </a:endParaRPr>
          </a:p>
          <a:p>
            <a:pPr marL="631190" indent="-335915">
              <a:lnSpc>
                <a:spcPct val="100000"/>
              </a:lnSpc>
              <a:spcBef>
                <a:spcPts val="600"/>
              </a:spcBef>
              <a:buChar char="o"/>
              <a:tabLst>
                <a:tab pos="631190" algn="l"/>
              </a:tabLst>
            </a:pPr>
            <a:r>
              <a:rPr sz="3200" spc="-5" dirty="0">
                <a:latin typeface="Trebuchet MS"/>
                <a:cs typeface="Trebuchet MS"/>
              </a:rPr>
              <a:t>Deletion </a:t>
            </a:r>
            <a:r>
              <a:rPr sz="3200" dirty="0">
                <a:latin typeface="Trebuchet MS"/>
                <a:cs typeface="Trebuchet MS"/>
              </a:rPr>
              <a:t>of </a:t>
            </a:r>
            <a:r>
              <a:rPr sz="3200" spc="-5" dirty="0">
                <a:latin typeface="Trebuchet MS"/>
                <a:cs typeface="Trebuchet MS"/>
              </a:rPr>
              <a:t>the last</a:t>
            </a:r>
            <a:r>
              <a:rPr sz="3200" spc="15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node</a:t>
            </a:r>
            <a:endParaRPr sz="3200">
              <a:latin typeface="Trebuchet MS"/>
              <a:cs typeface="Trebuchet MS"/>
            </a:endParaRPr>
          </a:p>
          <a:p>
            <a:pPr marL="631190" indent="-335915">
              <a:lnSpc>
                <a:spcPct val="100000"/>
              </a:lnSpc>
              <a:spcBef>
                <a:spcPts val="610"/>
              </a:spcBef>
              <a:buChar char="o"/>
              <a:tabLst>
                <a:tab pos="631190" algn="l"/>
              </a:tabLst>
            </a:pPr>
            <a:r>
              <a:rPr sz="3200" spc="-5" dirty="0">
                <a:latin typeface="Trebuchet MS"/>
                <a:cs typeface="Trebuchet MS"/>
              </a:rPr>
              <a:t>Deletion </a:t>
            </a:r>
            <a:r>
              <a:rPr sz="3200" dirty="0">
                <a:latin typeface="Trebuchet MS"/>
                <a:cs typeface="Trebuchet MS"/>
              </a:rPr>
              <a:t>of </a:t>
            </a:r>
            <a:r>
              <a:rPr sz="3200" spc="-5" dirty="0">
                <a:latin typeface="Trebuchet MS"/>
                <a:cs typeface="Trebuchet MS"/>
              </a:rPr>
              <a:t>the node at </a:t>
            </a:r>
            <a:r>
              <a:rPr sz="3200" spc="-5">
                <a:latin typeface="Trebuchet MS"/>
                <a:cs typeface="Trebuchet MS"/>
              </a:rPr>
              <a:t>the</a:t>
            </a:r>
            <a:r>
              <a:rPr sz="3200" spc="20">
                <a:latin typeface="Trebuchet MS"/>
                <a:cs typeface="Trebuchet MS"/>
              </a:rPr>
              <a:t> </a:t>
            </a:r>
            <a:r>
              <a:rPr sz="3200" spc="-20" smtClean="0">
                <a:latin typeface="Trebuchet MS"/>
                <a:cs typeface="Trebuchet MS"/>
              </a:rPr>
              <a:t>give</a:t>
            </a:r>
            <a:r>
              <a:rPr lang="en-US" sz="3200" spc="-20" dirty="0" smtClean="0">
                <a:latin typeface="Trebuchet MS"/>
                <a:cs typeface="Trebuchet MS"/>
              </a:rPr>
              <a:t> position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42870" y="4038600"/>
            <a:ext cx="4405630" cy="24460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9844" y="367665"/>
            <a:ext cx="1588770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07895" y="367665"/>
            <a:ext cx="851534" cy="1137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8710" y="367665"/>
            <a:ext cx="6090920" cy="1137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802129" y="341629"/>
            <a:ext cx="61588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Calibri"/>
                <a:cs typeface="Calibri"/>
              </a:rPr>
              <a:t>Non-Primitive </a:t>
            </a:r>
            <a:r>
              <a:rPr sz="4000" spc="-5" dirty="0">
                <a:latin typeface="Calibri"/>
                <a:cs typeface="Calibri"/>
              </a:rPr>
              <a:t>Data</a:t>
            </a:r>
            <a:r>
              <a:rPr sz="4000" spc="-3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Structure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89669" y="6311096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5560" y="1466850"/>
            <a:ext cx="7549515" cy="43395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7180" marR="2451100" indent="-284480">
              <a:lnSpc>
                <a:spcPts val="3790"/>
              </a:lnSpc>
              <a:spcBef>
                <a:spcPts val="265"/>
              </a:spcBef>
            </a:pPr>
            <a:r>
              <a:rPr sz="2550" b="1" spc="248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550" b="1" spc="-7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There </a:t>
            </a:r>
            <a:r>
              <a:rPr sz="3200" spc="-10" dirty="0">
                <a:latin typeface="Times New Roman"/>
                <a:cs typeface="Times New Roman"/>
              </a:rPr>
              <a:t>are </a:t>
            </a:r>
            <a:r>
              <a:rPr sz="3200" spc="-15" dirty="0">
                <a:latin typeface="Times New Roman"/>
                <a:cs typeface="Times New Roman"/>
              </a:rPr>
              <a:t>more </a:t>
            </a:r>
            <a:r>
              <a:rPr sz="3200" spc="-200" dirty="0">
                <a:latin typeface="Times New Roman"/>
                <a:cs typeface="Times New Roman"/>
              </a:rPr>
              <a:t>sophisticated  </a:t>
            </a:r>
            <a:r>
              <a:rPr sz="3200" spc="-110" dirty="0">
                <a:latin typeface="Times New Roman"/>
                <a:cs typeface="Times New Roman"/>
              </a:rPr>
              <a:t>data</a:t>
            </a:r>
            <a:r>
              <a:rPr sz="3200" spc="-1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structures.</a:t>
            </a:r>
            <a:endParaRPr sz="3200">
              <a:latin typeface="Times New Roman"/>
              <a:cs typeface="Times New Roman"/>
            </a:endParaRPr>
          </a:p>
          <a:p>
            <a:pPr marL="297180" marR="5080" indent="-284480">
              <a:lnSpc>
                <a:spcPct val="98700"/>
              </a:lnSpc>
              <a:spcBef>
                <a:spcPts val="495"/>
              </a:spcBef>
            </a:pPr>
            <a:r>
              <a:rPr sz="2550" b="1" spc="248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550" b="1" spc="-10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Data structures that </a:t>
            </a:r>
            <a:r>
              <a:rPr sz="2800" b="1" i="1" dirty="0">
                <a:latin typeface="Times New Roman"/>
                <a:cs typeface="Times New Roman"/>
              </a:rPr>
              <a:t>are </a:t>
            </a:r>
            <a:r>
              <a:rPr sz="2800" b="1" i="1" spc="-5" dirty="0">
                <a:latin typeface="Times New Roman"/>
                <a:cs typeface="Times New Roman"/>
              </a:rPr>
              <a:t>derived from the  primitive </a:t>
            </a:r>
            <a:r>
              <a:rPr sz="2800" b="1" i="1" dirty="0">
                <a:latin typeface="Times New Roman"/>
                <a:cs typeface="Times New Roman"/>
              </a:rPr>
              <a:t>data </a:t>
            </a:r>
            <a:r>
              <a:rPr sz="2800" b="1" i="1" spc="-5" dirty="0">
                <a:latin typeface="Times New Roman"/>
                <a:cs typeface="Times New Roman"/>
              </a:rPr>
              <a:t>structures </a:t>
            </a:r>
            <a:r>
              <a:rPr sz="2800" b="1" i="1" dirty="0">
                <a:latin typeface="Times New Roman"/>
                <a:cs typeface="Times New Roman"/>
              </a:rPr>
              <a:t>are </a:t>
            </a:r>
            <a:r>
              <a:rPr sz="2800" b="1" i="1" spc="-5" dirty="0">
                <a:latin typeface="Times New Roman"/>
                <a:cs typeface="Times New Roman"/>
              </a:rPr>
              <a:t>called Non-primitive  </a:t>
            </a:r>
            <a:r>
              <a:rPr sz="2800" b="1" i="1" dirty="0">
                <a:latin typeface="Times New Roman"/>
                <a:cs typeface="Times New Roman"/>
              </a:rPr>
              <a:t>data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structure.</a:t>
            </a:r>
            <a:endParaRPr sz="2800">
              <a:latin typeface="Times New Roman"/>
              <a:cs typeface="Times New Roman"/>
            </a:endParaRPr>
          </a:p>
          <a:p>
            <a:pPr marL="297180" marR="101600" indent="-284480">
              <a:lnSpc>
                <a:spcPts val="3790"/>
              </a:lnSpc>
              <a:spcBef>
                <a:spcPts val="740"/>
              </a:spcBef>
            </a:pPr>
            <a:r>
              <a:rPr sz="2550" b="1" spc="2480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3200" spc="-5" dirty="0">
                <a:latin typeface="Times New Roman"/>
                <a:cs typeface="Times New Roman"/>
              </a:rPr>
              <a:t>The non-primitive data structures  </a:t>
            </a:r>
            <a:r>
              <a:rPr sz="3200" spc="-10" dirty="0">
                <a:latin typeface="Times New Roman"/>
                <a:cs typeface="Times New Roman"/>
              </a:rPr>
              <a:t>emphasize </a:t>
            </a:r>
            <a:r>
              <a:rPr sz="3200" dirty="0">
                <a:latin typeface="Times New Roman"/>
                <a:cs typeface="Times New Roman"/>
              </a:rPr>
              <a:t>on </a:t>
            </a:r>
            <a:r>
              <a:rPr sz="3200" spc="-5" dirty="0">
                <a:latin typeface="Times New Roman"/>
                <a:cs typeface="Times New Roman"/>
              </a:rPr>
              <a:t>structuring of </a:t>
            </a:r>
            <a:r>
              <a:rPr sz="3200" dirty="0">
                <a:latin typeface="Times New Roman"/>
                <a:cs typeface="Times New Roman"/>
              </a:rPr>
              <a:t>a group </a:t>
            </a:r>
            <a:r>
              <a:rPr sz="3200" spc="-5" dirty="0">
                <a:latin typeface="Times New Roman"/>
                <a:cs typeface="Times New Roman"/>
              </a:rPr>
              <a:t>of  homogeneous </a:t>
            </a:r>
            <a:r>
              <a:rPr sz="3200" spc="-15" dirty="0">
                <a:latin typeface="Times New Roman"/>
                <a:cs typeface="Times New Roman"/>
              </a:rPr>
              <a:t>(same </a:t>
            </a:r>
            <a:r>
              <a:rPr sz="3200" spc="-5" dirty="0">
                <a:latin typeface="Times New Roman"/>
                <a:cs typeface="Times New Roman"/>
              </a:rPr>
              <a:t>type) </a:t>
            </a:r>
            <a:r>
              <a:rPr sz="3200" dirty="0">
                <a:latin typeface="Times New Roman"/>
                <a:cs typeface="Times New Roman"/>
              </a:rPr>
              <a:t>or </a:t>
            </a:r>
            <a:r>
              <a:rPr sz="3200" spc="-5" dirty="0">
                <a:latin typeface="Times New Roman"/>
                <a:cs typeface="Times New Roman"/>
              </a:rPr>
              <a:t>heterogeneous  (different type)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items.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0420" y="3721734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900" y="0"/>
                </a:moveTo>
                <a:lnTo>
                  <a:pt x="0" y="51434"/>
                </a:lnTo>
                <a:lnTo>
                  <a:pt x="85725" y="101600"/>
                </a:lnTo>
                <a:lnTo>
                  <a:pt x="88264" y="103504"/>
                </a:lnTo>
                <a:lnTo>
                  <a:pt x="92075" y="101600"/>
                </a:lnTo>
                <a:lnTo>
                  <a:pt x="95884" y="96519"/>
                </a:lnTo>
                <a:lnTo>
                  <a:pt x="94614" y="91439"/>
                </a:lnTo>
                <a:lnTo>
                  <a:pt x="36829" y="57784"/>
                </a:lnTo>
                <a:lnTo>
                  <a:pt x="12700" y="57784"/>
                </a:lnTo>
                <a:lnTo>
                  <a:pt x="12700" y="45084"/>
                </a:lnTo>
                <a:lnTo>
                  <a:pt x="36829" y="45084"/>
                </a:lnTo>
                <a:lnTo>
                  <a:pt x="92075" y="12700"/>
                </a:lnTo>
                <a:lnTo>
                  <a:pt x="95884" y="10794"/>
                </a:lnTo>
                <a:lnTo>
                  <a:pt x="95884" y="6984"/>
                </a:lnTo>
                <a:lnTo>
                  <a:pt x="93344" y="634"/>
                </a:lnTo>
                <a:lnTo>
                  <a:pt x="88900" y="0"/>
                </a:lnTo>
                <a:close/>
              </a:path>
              <a:path w="500379" h="103504">
                <a:moveTo>
                  <a:pt x="36829" y="45084"/>
                </a:moveTo>
                <a:lnTo>
                  <a:pt x="26034" y="51434"/>
                </a:lnTo>
                <a:lnTo>
                  <a:pt x="36829" y="57784"/>
                </a:lnTo>
                <a:lnTo>
                  <a:pt x="499744" y="59054"/>
                </a:lnTo>
                <a:lnTo>
                  <a:pt x="500379" y="46354"/>
                </a:lnTo>
                <a:lnTo>
                  <a:pt x="36829" y="45084"/>
                </a:lnTo>
                <a:close/>
              </a:path>
              <a:path w="500379" h="103504">
                <a:moveTo>
                  <a:pt x="36829" y="45084"/>
                </a:moveTo>
                <a:lnTo>
                  <a:pt x="12700" y="45084"/>
                </a:lnTo>
                <a:lnTo>
                  <a:pt x="12700" y="57784"/>
                </a:lnTo>
                <a:lnTo>
                  <a:pt x="36829" y="57784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5719"/>
                </a:lnTo>
                <a:lnTo>
                  <a:pt x="34925" y="45719"/>
                </a:lnTo>
                <a:lnTo>
                  <a:pt x="36829" y="45084"/>
                </a:lnTo>
                <a:close/>
              </a:path>
              <a:path w="500379" h="103504">
                <a:moveTo>
                  <a:pt x="15875" y="45719"/>
                </a:moveTo>
                <a:lnTo>
                  <a:pt x="15875" y="57150"/>
                </a:lnTo>
                <a:lnTo>
                  <a:pt x="26034" y="51434"/>
                </a:lnTo>
                <a:lnTo>
                  <a:pt x="15875" y="45719"/>
                </a:lnTo>
                <a:close/>
              </a:path>
              <a:path w="500379" h="103504">
                <a:moveTo>
                  <a:pt x="26034" y="51434"/>
                </a:moveTo>
                <a:lnTo>
                  <a:pt x="15875" y="57150"/>
                </a:lnTo>
                <a:lnTo>
                  <a:pt x="34289" y="57150"/>
                </a:lnTo>
                <a:lnTo>
                  <a:pt x="26034" y="51434"/>
                </a:lnTo>
                <a:close/>
              </a:path>
              <a:path w="500379" h="103504">
                <a:moveTo>
                  <a:pt x="34925" y="45719"/>
                </a:moveTo>
                <a:lnTo>
                  <a:pt x="15875" y="45719"/>
                </a:lnTo>
                <a:lnTo>
                  <a:pt x="26034" y="51434"/>
                </a:lnTo>
                <a:lnTo>
                  <a:pt x="34925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0420" y="4070984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900" y="0"/>
                </a:moveTo>
                <a:lnTo>
                  <a:pt x="0" y="51434"/>
                </a:lnTo>
                <a:lnTo>
                  <a:pt x="85725" y="102234"/>
                </a:lnTo>
                <a:lnTo>
                  <a:pt x="88264" y="103504"/>
                </a:lnTo>
                <a:lnTo>
                  <a:pt x="92075" y="102234"/>
                </a:lnTo>
                <a:lnTo>
                  <a:pt x="95884" y="97154"/>
                </a:lnTo>
                <a:lnTo>
                  <a:pt x="94614" y="92075"/>
                </a:lnTo>
                <a:lnTo>
                  <a:pt x="36829" y="57784"/>
                </a:lnTo>
                <a:lnTo>
                  <a:pt x="12700" y="57784"/>
                </a:lnTo>
                <a:lnTo>
                  <a:pt x="12700" y="45084"/>
                </a:lnTo>
                <a:lnTo>
                  <a:pt x="36829" y="45084"/>
                </a:lnTo>
                <a:lnTo>
                  <a:pt x="92075" y="12700"/>
                </a:lnTo>
                <a:lnTo>
                  <a:pt x="95884" y="10794"/>
                </a:lnTo>
                <a:lnTo>
                  <a:pt x="95884" y="6984"/>
                </a:lnTo>
                <a:lnTo>
                  <a:pt x="93344" y="634"/>
                </a:lnTo>
                <a:lnTo>
                  <a:pt x="88900" y="0"/>
                </a:lnTo>
                <a:close/>
              </a:path>
              <a:path w="500379" h="103504">
                <a:moveTo>
                  <a:pt x="36829" y="45084"/>
                </a:moveTo>
                <a:lnTo>
                  <a:pt x="26034" y="51434"/>
                </a:lnTo>
                <a:lnTo>
                  <a:pt x="36829" y="57784"/>
                </a:lnTo>
                <a:lnTo>
                  <a:pt x="499744" y="59054"/>
                </a:lnTo>
                <a:lnTo>
                  <a:pt x="500379" y="46354"/>
                </a:lnTo>
                <a:lnTo>
                  <a:pt x="36829" y="45084"/>
                </a:lnTo>
                <a:close/>
              </a:path>
              <a:path w="500379" h="103504">
                <a:moveTo>
                  <a:pt x="36829" y="45084"/>
                </a:moveTo>
                <a:lnTo>
                  <a:pt x="12700" y="45084"/>
                </a:lnTo>
                <a:lnTo>
                  <a:pt x="12700" y="57784"/>
                </a:lnTo>
                <a:lnTo>
                  <a:pt x="36829" y="57784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5719"/>
                </a:lnTo>
                <a:lnTo>
                  <a:pt x="34925" y="45719"/>
                </a:lnTo>
                <a:lnTo>
                  <a:pt x="36829" y="45084"/>
                </a:lnTo>
                <a:close/>
              </a:path>
              <a:path w="500379" h="103504">
                <a:moveTo>
                  <a:pt x="15875" y="45719"/>
                </a:moveTo>
                <a:lnTo>
                  <a:pt x="15875" y="57150"/>
                </a:lnTo>
                <a:lnTo>
                  <a:pt x="26034" y="51434"/>
                </a:lnTo>
                <a:lnTo>
                  <a:pt x="15875" y="45719"/>
                </a:lnTo>
                <a:close/>
              </a:path>
              <a:path w="500379" h="103504">
                <a:moveTo>
                  <a:pt x="26034" y="51434"/>
                </a:moveTo>
                <a:lnTo>
                  <a:pt x="15875" y="57150"/>
                </a:lnTo>
                <a:lnTo>
                  <a:pt x="34289" y="57150"/>
                </a:lnTo>
                <a:lnTo>
                  <a:pt x="26034" y="51434"/>
                </a:lnTo>
                <a:close/>
              </a:path>
              <a:path w="500379" h="103504">
                <a:moveTo>
                  <a:pt x="34925" y="45719"/>
                </a:moveTo>
                <a:lnTo>
                  <a:pt x="15875" y="45719"/>
                </a:lnTo>
                <a:lnTo>
                  <a:pt x="26034" y="51434"/>
                </a:lnTo>
                <a:lnTo>
                  <a:pt x="34925" y="45719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44009" y="5206365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4">
                <a:moveTo>
                  <a:pt x="88264" y="0"/>
                </a:moveTo>
                <a:lnTo>
                  <a:pt x="0" y="51435"/>
                </a:lnTo>
                <a:lnTo>
                  <a:pt x="85089" y="101600"/>
                </a:lnTo>
                <a:lnTo>
                  <a:pt x="88264" y="103505"/>
                </a:lnTo>
                <a:lnTo>
                  <a:pt x="92075" y="102235"/>
                </a:lnTo>
                <a:lnTo>
                  <a:pt x="93979" y="99695"/>
                </a:lnTo>
                <a:lnTo>
                  <a:pt x="95885" y="96520"/>
                </a:lnTo>
                <a:lnTo>
                  <a:pt x="94614" y="92710"/>
                </a:lnTo>
                <a:lnTo>
                  <a:pt x="35560" y="57785"/>
                </a:lnTo>
                <a:lnTo>
                  <a:pt x="12064" y="57785"/>
                </a:lnTo>
                <a:lnTo>
                  <a:pt x="12064" y="45085"/>
                </a:lnTo>
                <a:lnTo>
                  <a:pt x="36194" y="45085"/>
                </a:lnTo>
                <a:lnTo>
                  <a:pt x="92075" y="12700"/>
                </a:lnTo>
                <a:lnTo>
                  <a:pt x="94614" y="10795"/>
                </a:lnTo>
                <a:lnTo>
                  <a:pt x="95885" y="6985"/>
                </a:lnTo>
                <a:lnTo>
                  <a:pt x="93979" y="3810"/>
                </a:lnTo>
                <a:lnTo>
                  <a:pt x="92710" y="1270"/>
                </a:lnTo>
                <a:lnTo>
                  <a:pt x="88264" y="0"/>
                </a:lnTo>
                <a:close/>
              </a:path>
              <a:path w="500379" h="103504">
                <a:moveTo>
                  <a:pt x="36194" y="45085"/>
                </a:moveTo>
                <a:lnTo>
                  <a:pt x="24764" y="51435"/>
                </a:lnTo>
                <a:lnTo>
                  <a:pt x="35560" y="57785"/>
                </a:lnTo>
                <a:lnTo>
                  <a:pt x="500379" y="59690"/>
                </a:lnTo>
                <a:lnTo>
                  <a:pt x="500379" y="46990"/>
                </a:lnTo>
                <a:lnTo>
                  <a:pt x="36194" y="45085"/>
                </a:lnTo>
                <a:close/>
              </a:path>
              <a:path w="500379" h="103504">
                <a:moveTo>
                  <a:pt x="36194" y="45085"/>
                </a:moveTo>
                <a:lnTo>
                  <a:pt x="12064" y="45085"/>
                </a:lnTo>
                <a:lnTo>
                  <a:pt x="12064" y="57785"/>
                </a:lnTo>
                <a:lnTo>
                  <a:pt x="35560" y="57785"/>
                </a:lnTo>
                <a:lnTo>
                  <a:pt x="34289" y="57150"/>
                </a:lnTo>
                <a:lnTo>
                  <a:pt x="15239" y="57150"/>
                </a:lnTo>
                <a:lnTo>
                  <a:pt x="15239" y="45720"/>
                </a:lnTo>
                <a:lnTo>
                  <a:pt x="34289" y="45720"/>
                </a:lnTo>
                <a:lnTo>
                  <a:pt x="36194" y="45085"/>
                </a:lnTo>
                <a:close/>
              </a:path>
              <a:path w="500379" h="103504">
                <a:moveTo>
                  <a:pt x="15239" y="45720"/>
                </a:moveTo>
                <a:lnTo>
                  <a:pt x="15239" y="57150"/>
                </a:lnTo>
                <a:lnTo>
                  <a:pt x="24764" y="51435"/>
                </a:lnTo>
                <a:lnTo>
                  <a:pt x="15239" y="45720"/>
                </a:lnTo>
                <a:close/>
              </a:path>
              <a:path w="500379" h="103504">
                <a:moveTo>
                  <a:pt x="24764" y="51435"/>
                </a:moveTo>
                <a:lnTo>
                  <a:pt x="15239" y="57150"/>
                </a:lnTo>
                <a:lnTo>
                  <a:pt x="34289" y="57150"/>
                </a:lnTo>
                <a:lnTo>
                  <a:pt x="24764" y="51435"/>
                </a:lnTo>
                <a:close/>
              </a:path>
              <a:path w="500379" h="103504">
                <a:moveTo>
                  <a:pt x="34289" y="45720"/>
                </a:moveTo>
                <a:lnTo>
                  <a:pt x="15239" y="45720"/>
                </a:lnTo>
                <a:lnTo>
                  <a:pt x="24764" y="51435"/>
                </a:lnTo>
                <a:lnTo>
                  <a:pt x="34289" y="45720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60420" y="3008629"/>
            <a:ext cx="500380" cy="103505"/>
          </a:xfrm>
          <a:custGeom>
            <a:avLst/>
            <a:gdLst/>
            <a:ahLst/>
            <a:cxnLst/>
            <a:rect l="l" t="t" r="r" b="b"/>
            <a:pathLst>
              <a:path w="500379" h="103505">
                <a:moveTo>
                  <a:pt x="88900" y="0"/>
                </a:moveTo>
                <a:lnTo>
                  <a:pt x="0" y="52070"/>
                </a:lnTo>
                <a:lnTo>
                  <a:pt x="85725" y="102870"/>
                </a:lnTo>
                <a:lnTo>
                  <a:pt x="88264" y="103505"/>
                </a:lnTo>
                <a:lnTo>
                  <a:pt x="92075" y="102870"/>
                </a:lnTo>
                <a:lnTo>
                  <a:pt x="93979" y="100330"/>
                </a:lnTo>
                <a:lnTo>
                  <a:pt x="95884" y="96520"/>
                </a:lnTo>
                <a:lnTo>
                  <a:pt x="94614" y="92710"/>
                </a:lnTo>
                <a:lnTo>
                  <a:pt x="36829" y="58420"/>
                </a:lnTo>
                <a:lnTo>
                  <a:pt x="12700" y="58420"/>
                </a:lnTo>
                <a:lnTo>
                  <a:pt x="12700" y="45085"/>
                </a:lnTo>
                <a:lnTo>
                  <a:pt x="36829" y="45085"/>
                </a:lnTo>
                <a:lnTo>
                  <a:pt x="92075" y="12700"/>
                </a:lnTo>
                <a:lnTo>
                  <a:pt x="95884" y="10795"/>
                </a:lnTo>
                <a:lnTo>
                  <a:pt x="95884" y="6985"/>
                </a:lnTo>
                <a:lnTo>
                  <a:pt x="93344" y="635"/>
                </a:lnTo>
                <a:lnTo>
                  <a:pt x="88900" y="0"/>
                </a:lnTo>
                <a:close/>
              </a:path>
              <a:path w="500379" h="103505">
                <a:moveTo>
                  <a:pt x="36829" y="45085"/>
                </a:moveTo>
                <a:lnTo>
                  <a:pt x="34925" y="46355"/>
                </a:lnTo>
                <a:lnTo>
                  <a:pt x="26034" y="52070"/>
                </a:lnTo>
                <a:lnTo>
                  <a:pt x="36829" y="58420"/>
                </a:lnTo>
                <a:lnTo>
                  <a:pt x="499744" y="59690"/>
                </a:lnTo>
                <a:lnTo>
                  <a:pt x="500379" y="46990"/>
                </a:lnTo>
                <a:lnTo>
                  <a:pt x="36829" y="45085"/>
                </a:lnTo>
                <a:close/>
              </a:path>
              <a:path w="500379" h="103505">
                <a:moveTo>
                  <a:pt x="36829" y="45085"/>
                </a:moveTo>
                <a:lnTo>
                  <a:pt x="12700" y="45085"/>
                </a:lnTo>
                <a:lnTo>
                  <a:pt x="12700" y="58420"/>
                </a:lnTo>
                <a:lnTo>
                  <a:pt x="36829" y="58420"/>
                </a:lnTo>
                <a:lnTo>
                  <a:pt x="34289" y="57150"/>
                </a:lnTo>
                <a:lnTo>
                  <a:pt x="15875" y="57150"/>
                </a:lnTo>
                <a:lnTo>
                  <a:pt x="15875" y="46355"/>
                </a:lnTo>
                <a:lnTo>
                  <a:pt x="34867" y="46355"/>
                </a:lnTo>
                <a:lnTo>
                  <a:pt x="36829" y="45085"/>
                </a:lnTo>
                <a:close/>
              </a:path>
              <a:path w="500379" h="103505">
                <a:moveTo>
                  <a:pt x="15875" y="46355"/>
                </a:moveTo>
                <a:lnTo>
                  <a:pt x="15875" y="57150"/>
                </a:lnTo>
                <a:lnTo>
                  <a:pt x="26034" y="52070"/>
                </a:lnTo>
                <a:lnTo>
                  <a:pt x="15875" y="46355"/>
                </a:lnTo>
                <a:close/>
              </a:path>
              <a:path w="500379" h="103505">
                <a:moveTo>
                  <a:pt x="26034" y="52070"/>
                </a:moveTo>
                <a:lnTo>
                  <a:pt x="15875" y="57150"/>
                </a:lnTo>
                <a:lnTo>
                  <a:pt x="34289" y="57150"/>
                </a:lnTo>
                <a:lnTo>
                  <a:pt x="26034" y="52070"/>
                </a:lnTo>
                <a:close/>
              </a:path>
              <a:path w="500379" h="103505">
                <a:moveTo>
                  <a:pt x="34867" y="46355"/>
                </a:moveTo>
                <a:lnTo>
                  <a:pt x="15875" y="46355"/>
                </a:lnTo>
                <a:lnTo>
                  <a:pt x="26034" y="52070"/>
                </a:lnTo>
                <a:lnTo>
                  <a:pt x="34867" y="46355"/>
                </a:lnTo>
                <a:close/>
              </a:path>
            </a:pathLst>
          </a:custGeom>
          <a:solidFill>
            <a:srgbClr val="379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3953" y="619722"/>
            <a:ext cx="5302850" cy="62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515110" y="478790"/>
            <a:ext cx="580072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5" dirty="0">
                <a:latin typeface="Trebuchet MS"/>
                <a:cs typeface="Trebuchet MS"/>
              </a:rPr>
              <a:t>Deleting node </a:t>
            </a:r>
            <a:r>
              <a:rPr sz="4300" b="0" spc="-25" dirty="0">
                <a:latin typeface="Trebuchet MS"/>
                <a:cs typeface="Trebuchet MS"/>
              </a:rPr>
              <a:t>from</a:t>
            </a:r>
            <a:r>
              <a:rPr sz="4300" b="0" spc="-35" dirty="0">
                <a:latin typeface="Trebuchet MS"/>
                <a:cs typeface="Trebuchet MS"/>
              </a:rPr>
              <a:t> </a:t>
            </a:r>
            <a:r>
              <a:rPr sz="4300" b="0" spc="-10" dirty="0">
                <a:latin typeface="Trebuchet MS"/>
                <a:cs typeface="Trebuchet MS"/>
              </a:rPr>
              <a:t>end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5"/>
              </a:spcBef>
            </a:pPr>
            <a:r>
              <a:rPr dirty="0"/>
              <a:t>78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51889" y="1375409"/>
            <a:ext cx="7753984" cy="366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ALGORITHM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spc="-20" dirty="0">
                <a:latin typeface="Times New Roman"/>
                <a:cs typeface="Times New Roman"/>
              </a:rPr>
              <a:t>DEL_END </a:t>
            </a:r>
            <a:r>
              <a:rPr sz="2400" spc="-5" dirty="0">
                <a:latin typeface="Times New Roman"/>
                <a:cs typeface="Times New Roman"/>
              </a:rPr>
              <a:t>(P1, P2, </a:t>
            </a:r>
            <a:r>
              <a:rPr sz="2400" spc="-55" dirty="0">
                <a:latin typeface="Times New Roman"/>
                <a:cs typeface="Times New Roman"/>
              </a:rPr>
              <a:t>START) </a:t>
            </a:r>
            <a:r>
              <a:rPr sz="2400" dirty="0">
                <a:latin typeface="Times New Roman"/>
                <a:cs typeface="Times New Roman"/>
              </a:rPr>
              <a:t>This </a:t>
            </a:r>
            <a:r>
              <a:rPr sz="2400" spc="-5" dirty="0">
                <a:latin typeface="Times New Roman"/>
                <a:cs typeface="Times New Roman"/>
              </a:rPr>
              <a:t>used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840"/>
              </a:lnSpc>
              <a:spcBef>
                <a:spcPts val="125"/>
              </a:spcBef>
            </a:pPr>
            <a:r>
              <a:rPr sz="2400" spc="-5" dirty="0">
                <a:latin typeface="Times New Roman"/>
                <a:cs typeface="Times New Roman"/>
              </a:rPr>
              <a:t>pointers P1 and P2. Pointer P2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used to traverse the linked list 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pointer P1 keeps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location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previous </a:t>
            </a:r>
            <a:r>
              <a:rPr sz="2400" dirty="0">
                <a:latin typeface="Times New Roman"/>
                <a:cs typeface="Times New Roman"/>
              </a:rPr>
              <a:t>node of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P2.</a:t>
            </a:r>
            <a:endParaRPr sz="2400">
              <a:latin typeface="Times New Roman"/>
              <a:cs typeface="Times New Roman"/>
            </a:endParaRPr>
          </a:p>
          <a:p>
            <a:pPr marL="926465">
              <a:lnSpc>
                <a:spcPts val="2780"/>
              </a:lnSpc>
            </a:pP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1: </a:t>
            </a:r>
            <a:r>
              <a:rPr sz="2400" spc="-5" dirty="0">
                <a:latin typeface="Times New Roman"/>
                <a:cs typeface="Times New Roman"/>
              </a:rPr>
              <a:t>START</a:t>
            </a:r>
            <a:endParaRPr sz="24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tabLst>
                <a:tab pos="2756535" algn="l"/>
              </a:tabLst>
            </a:pPr>
            <a:r>
              <a:rPr sz="2400" spc="-5" dirty="0">
                <a:latin typeface="Times New Roman"/>
                <a:cs typeface="Times New Roman"/>
              </a:rPr>
              <a:t>Step</a:t>
            </a:r>
            <a:r>
              <a:rPr sz="2400" dirty="0">
                <a:latin typeface="Times New Roman"/>
                <a:cs typeface="Times New Roman"/>
              </a:rPr>
              <a:t> 2: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P2	</a:t>
            </a:r>
            <a:r>
              <a:rPr sz="2400" spc="-55" dirty="0">
                <a:latin typeface="Times New Roman"/>
                <a:cs typeface="Times New Roman"/>
              </a:rPr>
              <a:t>START;</a:t>
            </a:r>
            <a:endParaRPr sz="2400">
              <a:latin typeface="Times New Roman"/>
              <a:cs typeface="Times New Roman"/>
            </a:endParaRPr>
          </a:p>
          <a:p>
            <a:pPr marL="1842770" marR="2560320" indent="-915669">
              <a:lnSpc>
                <a:spcPts val="2840"/>
              </a:lnSpc>
              <a:spcBef>
                <a:spcPts val="130"/>
              </a:spcBef>
              <a:tabLst>
                <a:tab pos="2756535" algn="l"/>
              </a:tabLst>
            </a:pP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3: </a:t>
            </a:r>
            <a:r>
              <a:rPr sz="2400" spc="-5" dirty="0">
                <a:latin typeface="Times New Roman"/>
                <a:cs typeface="Times New Roman"/>
              </a:rPr>
              <a:t>while </a:t>
            </a:r>
            <a:r>
              <a:rPr sz="2400" dirty="0">
                <a:latin typeface="Times New Roman"/>
                <a:cs typeface="Times New Roman"/>
              </a:rPr>
              <a:t>( </a:t>
            </a:r>
            <a:r>
              <a:rPr sz="2400" spc="-5" dirty="0">
                <a:latin typeface="Times New Roman"/>
                <a:cs typeface="Times New Roman"/>
              </a:rPr>
              <a:t>link(P2) </a:t>
            </a:r>
            <a:r>
              <a:rPr sz="2400" dirty="0">
                <a:latin typeface="Times New Roman"/>
                <a:cs typeface="Times New Roman"/>
              </a:rPr>
              <a:t>! = </a:t>
            </a:r>
            <a:r>
              <a:rPr sz="2400" spc="-35" dirty="0">
                <a:latin typeface="Times New Roman"/>
                <a:cs typeface="Times New Roman"/>
              </a:rPr>
              <a:t>NULL)  </a:t>
            </a:r>
            <a:r>
              <a:rPr sz="2400" spc="-5" dirty="0">
                <a:latin typeface="Times New Roman"/>
                <a:cs typeface="Times New Roman"/>
              </a:rPr>
              <a:t>P1	P2</a:t>
            </a:r>
            <a:endParaRPr sz="2400">
              <a:latin typeface="Times New Roman"/>
              <a:cs typeface="Times New Roman"/>
            </a:endParaRPr>
          </a:p>
          <a:p>
            <a:pPr marL="1842770" marR="4003040">
              <a:lnSpc>
                <a:spcPts val="2840"/>
              </a:lnSpc>
              <a:spcBef>
                <a:spcPts val="20"/>
              </a:spcBef>
              <a:tabLst>
                <a:tab pos="2756535" algn="l"/>
              </a:tabLst>
            </a:pPr>
            <a:r>
              <a:rPr sz="2400" spc="-10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2	</a:t>
            </a:r>
            <a:r>
              <a:rPr sz="2400" spc="-20" dirty="0">
                <a:latin typeface="Times New Roman"/>
                <a:cs typeface="Times New Roman"/>
              </a:rPr>
              <a:t>li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spc="-20" dirty="0">
                <a:latin typeface="Times New Roman"/>
                <a:cs typeface="Times New Roman"/>
              </a:rPr>
              <a:t>k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5" dirty="0">
                <a:latin typeface="Times New Roman"/>
                <a:cs typeface="Times New Roman"/>
              </a:rPr>
              <a:t>P</a:t>
            </a:r>
            <a:r>
              <a:rPr sz="2400" spc="-10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  </a:t>
            </a:r>
            <a:r>
              <a:rPr sz="2400" spc="-5" dirty="0">
                <a:latin typeface="Times New Roman"/>
                <a:cs typeface="Times New Roman"/>
              </a:rPr>
              <a:t>While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end</a:t>
            </a:r>
            <a:endParaRPr sz="2400">
              <a:latin typeface="Times New Roman"/>
              <a:cs typeface="Times New Roman"/>
            </a:endParaRPr>
          </a:p>
          <a:p>
            <a:pPr marL="926465">
              <a:lnSpc>
                <a:spcPts val="2770"/>
              </a:lnSpc>
            </a:pP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4: </a:t>
            </a:r>
            <a:r>
              <a:rPr sz="2400" spc="-5" dirty="0">
                <a:latin typeface="Times New Roman"/>
                <a:cs typeface="Times New Roman"/>
              </a:rPr>
              <a:t>PRINT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data(p2)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0759" y="5012690"/>
            <a:ext cx="822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Times New Roman"/>
                <a:cs typeface="Times New Roman"/>
              </a:rPr>
              <a:t>NU</a:t>
            </a:r>
            <a:r>
              <a:rPr sz="2400" spc="-4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66289" y="5012690"/>
            <a:ext cx="200660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5: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link(P1)</a:t>
            </a:r>
            <a:endParaRPr sz="2400">
              <a:latin typeface="Times New Roman"/>
              <a:cs typeface="Times New Roman"/>
            </a:endParaRPr>
          </a:p>
          <a:p>
            <a:pPr marL="12700" marR="5080" indent="915669">
              <a:lnSpc>
                <a:spcPts val="2860"/>
              </a:lnSpc>
              <a:spcBef>
                <a:spcPts val="90"/>
              </a:spcBef>
            </a:pP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e(</a:t>
            </a:r>
            <a:r>
              <a:rPr sz="2400" spc="-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2)  </a:t>
            </a:r>
            <a:r>
              <a:rPr sz="2400" spc="-5" dirty="0">
                <a:latin typeface="Times New Roman"/>
                <a:cs typeface="Times New Roman"/>
              </a:rPr>
              <a:t>Step </a:t>
            </a:r>
            <a:r>
              <a:rPr sz="2400" dirty="0">
                <a:latin typeface="Times New Roman"/>
                <a:cs typeface="Times New Roman"/>
              </a:rPr>
              <a:t>6: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STOP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2539" y="329565"/>
            <a:ext cx="6038850" cy="1223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1919" y="284479"/>
            <a:ext cx="580072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0" spc="-5" dirty="0">
                <a:latin typeface="Trebuchet MS"/>
                <a:cs typeface="Trebuchet MS"/>
              </a:rPr>
              <a:t>Deleting node </a:t>
            </a:r>
            <a:r>
              <a:rPr sz="4300" b="0" spc="-25" dirty="0">
                <a:latin typeface="Trebuchet MS"/>
                <a:cs typeface="Trebuchet MS"/>
              </a:rPr>
              <a:t>from</a:t>
            </a:r>
            <a:r>
              <a:rPr sz="4300" b="0" spc="-35" dirty="0">
                <a:latin typeface="Trebuchet MS"/>
                <a:cs typeface="Trebuchet MS"/>
              </a:rPr>
              <a:t> </a:t>
            </a:r>
            <a:r>
              <a:rPr sz="4300" b="0" spc="-10" dirty="0">
                <a:latin typeface="Trebuchet MS"/>
                <a:cs typeface="Trebuchet MS"/>
              </a:rPr>
              <a:t>end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9385" y="1632585"/>
            <a:ext cx="7070725" cy="4410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5"/>
              </a:spcBef>
            </a:pPr>
            <a:r>
              <a:rPr dirty="0"/>
              <a:t>79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239" y="281940"/>
            <a:ext cx="1832610" cy="1223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58060" y="282575"/>
            <a:ext cx="915669" cy="12230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40939" y="282575"/>
            <a:ext cx="6514465" cy="12230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22730" y="237490"/>
            <a:ext cx="70637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5460" algn="l"/>
              </a:tabLst>
            </a:pPr>
            <a:r>
              <a:rPr sz="4300" spc="-5" dirty="0">
                <a:latin typeface="Arial"/>
                <a:cs typeface="Arial"/>
              </a:rPr>
              <a:t>Non-Linear	Data</a:t>
            </a:r>
            <a:r>
              <a:rPr sz="4300" spc="-75" dirty="0">
                <a:latin typeface="Arial"/>
                <a:cs typeface="Arial"/>
              </a:rPr>
              <a:t> </a:t>
            </a:r>
            <a:r>
              <a:rPr sz="4300" spc="-5" dirty="0">
                <a:latin typeface="Arial"/>
                <a:cs typeface="Arial"/>
              </a:rPr>
              <a:t>structures</a:t>
            </a:r>
            <a:endParaRPr sz="4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5560" y="1418590"/>
            <a:ext cx="6644640" cy="4652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97180" marR="5080" indent="-284480">
              <a:lnSpc>
                <a:spcPct val="98700"/>
              </a:lnSpc>
              <a:spcBef>
                <a:spcPts val="140"/>
              </a:spcBef>
            </a:pPr>
            <a:r>
              <a:rPr sz="2800" b="1" spc="147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b="1" i="1" spc="1475" dirty="0">
                <a:latin typeface="Times New Roman"/>
                <a:cs typeface="Times New Roman"/>
              </a:rPr>
              <a:t>A</a:t>
            </a:r>
            <a:r>
              <a:rPr sz="2800" b="1" i="1" spc="-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Non-Linear Data structures </a:t>
            </a:r>
            <a:r>
              <a:rPr sz="2800" b="1" i="1" dirty="0">
                <a:latin typeface="Times New Roman"/>
                <a:cs typeface="Times New Roman"/>
              </a:rPr>
              <a:t>is a </a:t>
            </a:r>
            <a:r>
              <a:rPr sz="2800" b="1" i="1" spc="-5" dirty="0">
                <a:latin typeface="Times New Roman"/>
                <a:cs typeface="Times New Roman"/>
              </a:rPr>
              <a:t>data  </a:t>
            </a:r>
            <a:r>
              <a:rPr sz="2800" b="1" i="1" spc="-45" dirty="0">
                <a:latin typeface="Times New Roman"/>
                <a:cs typeface="Times New Roman"/>
              </a:rPr>
              <a:t>structure </a:t>
            </a:r>
            <a:r>
              <a:rPr sz="2800" b="1" i="1" spc="-5" dirty="0">
                <a:latin typeface="Times New Roman"/>
                <a:cs typeface="Times New Roman"/>
              </a:rPr>
              <a:t>in which </a:t>
            </a:r>
            <a:r>
              <a:rPr sz="2800" b="1" i="1" dirty="0">
                <a:latin typeface="Times New Roman"/>
                <a:cs typeface="Times New Roman"/>
              </a:rPr>
              <a:t>data </a:t>
            </a:r>
            <a:r>
              <a:rPr sz="2800" b="1" i="1" spc="-5" dirty="0">
                <a:latin typeface="Times New Roman"/>
                <a:cs typeface="Times New Roman"/>
              </a:rPr>
              <a:t>item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connected </a:t>
            </a:r>
            <a:r>
              <a:rPr sz="2800" b="1" i="1" dirty="0">
                <a:latin typeface="Times New Roman"/>
                <a:cs typeface="Times New Roman"/>
              </a:rPr>
              <a:t>to  </a:t>
            </a:r>
            <a:r>
              <a:rPr sz="2800" b="1" i="1" spc="-5" dirty="0">
                <a:latin typeface="Times New Roman"/>
                <a:cs typeface="Times New Roman"/>
              </a:rPr>
              <a:t>several other </a:t>
            </a:r>
            <a:r>
              <a:rPr sz="2800" b="1" i="1" dirty="0">
                <a:latin typeface="Times New Roman"/>
                <a:cs typeface="Times New Roman"/>
              </a:rPr>
              <a:t>data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items.</a:t>
            </a:r>
            <a:endParaRPr sz="2800">
              <a:latin typeface="Times New Roman"/>
              <a:cs typeface="Times New Roman"/>
            </a:endParaRPr>
          </a:p>
          <a:p>
            <a:pPr marL="297180" marR="1549400" indent="-284480">
              <a:lnSpc>
                <a:spcPct val="98700"/>
              </a:lnSpc>
              <a:spcBef>
                <a:spcPts val="655"/>
              </a:spcBef>
            </a:pPr>
            <a:r>
              <a:rPr sz="2800" b="1" spc="73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735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 </a:t>
            </a:r>
            <a:r>
              <a:rPr sz="2800" spc="-5" dirty="0">
                <a:latin typeface="Times New Roman"/>
                <a:cs typeface="Times New Roman"/>
              </a:rPr>
              <a:t>items in non-linear </a:t>
            </a:r>
            <a:r>
              <a:rPr sz="2800" spc="-685" dirty="0">
                <a:latin typeface="Times New Roman"/>
                <a:cs typeface="Times New Roman"/>
              </a:rPr>
              <a:t>data  </a:t>
            </a:r>
            <a:r>
              <a:rPr sz="2800" spc="-50" dirty="0">
                <a:latin typeface="Times New Roman"/>
                <a:cs typeface="Times New Roman"/>
              </a:rPr>
              <a:t>structure </a:t>
            </a:r>
            <a:r>
              <a:rPr sz="2800" spc="-5" dirty="0">
                <a:latin typeface="Times New Roman"/>
                <a:cs typeface="Times New Roman"/>
              </a:rPr>
              <a:t>represent hierarchical  relationship.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800" b="1" spc="58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585" dirty="0">
                <a:latin typeface="Times New Roman"/>
                <a:cs typeface="Times New Roman"/>
              </a:rPr>
              <a:t>Each</a:t>
            </a:r>
            <a:r>
              <a:rPr sz="2800" dirty="0">
                <a:latin typeface="Times New Roman"/>
                <a:cs typeface="Times New Roman"/>
              </a:rPr>
              <a:t> data </a:t>
            </a:r>
            <a:r>
              <a:rPr sz="2800" spc="-5" dirty="0">
                <a:latin typeface="Times New Roman"/>
                <a:cs typeface="Times New Roman"/>
              </a:rPr>
              <a:t>item </a:t>
            </a:r>
            <a:r>
              <a:rPr sz="2800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called </a:t>
            </a:r>
            <a:r>
              <a:rPr sz="2800" dirty="0">
                <a:latin typeface="Times New Roman"/>
                <a:cs typeface="Times New Roman"/>
              </a:rPr>
              <a:t>node.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800" b="1" spc="73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73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different </a:t>
            </a:r>
            <a:r>
              <a:rPr sz="2800" spc="-5" dirty="0">
                <a:latin typeface="Times New Roman"/>
                <a:cs typeface="Times New Roman"/>
              </a:rPr>
              <a:t>non-linear </a:t>
            </a:r>
            <a:r>
              <a:rPr sz="2800" dirty="0">
                <a:latin typeface="Times New Roman"/>
                <a:cs typeface="Times New Roman"/>
              </a:rPr>
              <a:t>data </a:t>
            </a:r>
            <a:r>
              <a:rPr sz="2800" spc="-5" dirty="0">
                <a:latin typeface="Times New Roman"/>
                <a:cs typeface="Times New Roman"/>
              </a:rPr>
              <a:t>structures </a:t>
            </a:r>
            <a:r>
              <a:rPr sz="2800" spc="-500" dirty="0">
                <a:latin typeface="Times New Roman"/>
                <a:cs typeface="Times New Roman"/>
              </a:rPr>
              <a:t>are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25" dirty="0">
                <a:latin typeface="Times New Roman"/>
                <a:cs typeface="Times New Roman"/>
              </a:rPr>
              <a:t>Trees</a:t>
            </a:r>
            <a:endParaRPr sz="28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800" spc="-5" dirty="0">
                <a:latin typeface="Times New Roman"/>
                <a:cs typeface="Times New Roman"/>
              </a:rPr>
              <a:t>Graphs.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8277" y="386357"/>
            <a:ext cx="1095947" cy="401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15110" y="259079"/>
            <a:ext cx="1115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Trees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90930" y="800100"/>
            <a:ext cx="7675245" cy="33401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6545" marR="182245" indent="-284480">
              <a:lnSpc>
                <a:spcPts val="3790"/>
              </a:lnSpc>
              <a:spcBef>
                <a:spcPts val="265"/>
              </a:spcBef>
            </a:pPr>
            <a:r>
              <a:rPr sz="2200" spc="109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3200" i="1" spc="1090" dirty="0">
                <a:latin typeface="Times New Roman"/>
                <a:cs typeface="Times New Roman"/>
              </a:rPr>
              <a:t>A</a:t>
            </a:r>
            <a:r>
              <a:rPr sz="3200" i="1" spc="5" dirty="0">
                <a:latin typeface="Times New Roman"/>
                <a:cs typeface="Times New Roman"/>
              </a:rPr>
              <a:t> </a:t>
            </a:r>
            <a:r>
              <a:rPr sz="3200" i="1" spc="-25" dirty="0">
                <a:latin typeface="Times New Roman"/>
                <a:cs typeface="Times New Roman"/>
              </a:rPr>
              <a:t>tree </a:t>
            </a:r>
            <a:r>
              <a:rPr sz="3200" i="1" spc="-5" dirty="0">
                <a:latin typeface="Times New Roman"/>
                <a:cs typeface="Times New Roman"/>
              </a:rPr>
              <a:t>is </a:t>
            </a:r>
            <a:r>
              <a:rPr sz="3200" i="1" dirty="0">
                <a:latin typeface="Times New Roman"/>
                <a:cs typeface="Times New Roman"/>
              </a:rPr>
              <a:t>a data </a:t>
            </a:r>
            <a:r>
              <a:rPr sz="3200" i="1" spc="-15" dirty="0">
                <a:latin typeface="Times New Roman"/>
                <a:cs typeface="Times New Roman"/>
              </a:rPr>
              <a:t>structure </a:t>
            </a:r>
            <a:r>
              <a:rPr sz="3200" i="1" spc="-10" dirty="0">
                <a:latin typeface="Times New Roman"/>
                <a:cs typeface="Times New Roman"/>
              </a:rPr>
              <a:t>consisting </a:t>
            </a:r>
            <a:r>
              <a:rPr sz="3200" i="1" dirty="0">
                <a:latin typeface="Times New Roman"/>
                <a:cs typeface="Times New Roman"/>
              </a:rPr>
              <a:t>of </a:t>
            </a:r>
            <a:r>
              <a:rPr sz="3200" i="1" spc="-505" dirty="0">
                <a:latin typeface="Times New Roman"/>
                <a:cs typeface="Times New Roman"/>
              </a:rPr>
              <a:t>nodes  </a:t>
            </a:r>
            <a:r>
              <a:rPr sz="3200" i="1" spc="-5" dirty="0">
                <a:latin typeface="Times New Roman"/>
                <a:cs typeface="Times New Roman"/>
              </a:rPr>
              <a:t>organized as </a:t>
            </a:r>
            <a:r>
              <a:rPr sz="3200" i="1" dirty="0">
                <a:latin typeface="Times New Roman"/>
                <a:cs typeface="Times New Roman"/>
              </a:rPr>
              <a:t>a</a:t>
            </a:r>
            <a:r>
              <a:rPr sz="3200" i="1" spc="5" dirty="0">
                <a:latin typeface="Times New Roman"/>
                <a:cs typeface="Times New Roman"/>
              </a:rPr>
              <a:t> </a:t>
            </a:r>
            <a:r>
              <a:rPr sz="3200" i="1" spc="-30" dirty="0">
                <a:latin typeface="Times New Roman"/>
                <a:cs typeface="Times New Roman"/>
              </a:rPr>
              <a:t>hierarchy.</a:t>
            </a:r>
            <a:endParaRPr sz="3200">
              <a:latin typeface="Times New Roman"/>
              <a:cs typeface="Times New Roman"/>
            </a:endParaRPr>
          </a:p>
          <a:p>
            <a:pPr marL="296545" marR="5080" indent="-284480">
              <a:lnSpc>
                <a:spcPts val="3310"/>
              </a:lnSpc>
              <a:spcBef>
                <a:spcPts val="635"/>
              </a:spcBef>
            </a:pPr>
            <a:r>
              <a:rPr sz="2200" spc="41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415" dirty="0">
                <a:latin typeface="Times New Roman"/>
                <a:cs typeface="Times New Roman"/>
              </a:rPr>
              <a:t>Tree </a:t>
            </a:r>
            <a:r>
              <a:rPr sz="2800" dirty="0">
                <a:latin typeface="Times New Roman"/>
                <a:cs typeface="Times New Roman"/>
              </a:rPr>
              <a:t>is a </a:t>
            </a:r>
            <a:r>
              <a:rPr sz="2800" spc="-5" dirty="0">
                <a:latin typeface="Times New Roman"/>
                <a:cs typeface="Times New Roman"/>
              </a:rPr>
              <a:t>hierarchical </a:t>
            </a:r>
            <a:r>
              <a:rPr sz="2800" dirty="0">
                <a:latin typeface="Times New Roman"/>
                <a:cs typeface="Times New Roman"/>
              </a:rPr>
              <a:t>data </a:t>
            </a:r>
            <a:r>
              <a:rPr sz="2800" spc="-5" dirty="0">
                <a:latin typeface="Times New Roman"/>
                <a:cs typeface="Times New Roman"/>
              </a:rPr>
              <a:t>structure which stores</a:t>
            </a:r>
            <a:r>
              <a:rPr sz="2800" spc="-430" dirty="0">
                <a:latin typeface="Times New Roman"/>
                <a:cs typeface="Times New Roman"/>
              </a:rPr>
              <a:t> </a:t>
            </a:r>
            <a:r>
              <a:rPr sz="2800" spc="-755" dirty="0">
                <a:latin typeface="Times New Roman"/>
                <a:cs typeface="Times New Roman"/>
              </a:rPr>
              <a:t>the </a:t>
            </a:r>
            <a:r>
              <a:rPr sz="2800" spc="-6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information naturally </a:t>
            </a:r>
            <a:r>
              <a:rPr sz="2800" dirty="0">
                <a:latin typeface="Times New Roman"/>
                <a:cs typeface="Times New Roman"/>
              </a:rPr>
              <a:t>in the </a:t>
            </a:r>
            <a:r>
              <a:rPr sz="2800" spc="-5" dirty="0">
                <a:latin typeface="Times New Roman"/>
                <a:cs typeface="Times New Roman"/>
              </a:rPr>
              <a:t>form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hierarchy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style.</a:t>
            </a:r>
            <a:endParaRPr sz="2800">
              <a:latin typeface="Times New Roman"/>
              <a:cs typeface="Times New Roman"/>
            </a:endParaRPr>
          </a:p>
          <a:p>
            <a:pPr marL="296545" marR="163830" indent="-284480">
              <a:lnSpc>
                <a:spcPts val="3320"/>
              </a:lnSpc>
              <a:spcBef>
                <a:spcPts val="620"/>
              </a:spcBef>
            </a:pPr>
            <a:r>
              <a:rPr sz="2200" spc="72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725" dirty="0">
                <a:latin typeface="Times New Roman"/>
                <a:cs typeface="Times New Roman"/>
              </a:rPr>
              <a:t>It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 a </a:t>
            </a:r>
            <a:r>
              <a:rPr sz="2800" spc="-5" dirty="0">
                <a:latin typeface="Times New Roman"/>
                <a:cs typeface="Times New Roman"/>
              </a:rPr>
              <a:t>non-linear </a:t>
            </a:r>
            <a:r>
              <a:rPr sz="2800" dirty="0">
                <a:latin typeface="Times New Roman"/>
                <a:cs typeface="Times New Roman"/>
              </a:rPr>
              <a:t>data </a:t>
            </a:r>
            <a:r>
              <a:rPr sz="2800" spc="-5" dirty="0">
                <a:latin typeface="Times New Roman"/>
                <a:cs typeface="Times New Roman"/>
              </a:rPr>
              <a:t>structure compared </a:t>
            </a:r>
            <a:r>
              <a:rPr sz="2800" dirty="0">
                <a:latin typeface="Times New Roman"/>
                <a:cs typeface="Times New Roman"/>
              </a:rPr>
              <a:t>to </a:t>
            </a:r>
            <a:r>
              <a:rPr sz="2800" spc="-365" dirty="0">
                <a:latin typeface="Times New Roman"/>
                <a:cs typeface="Times New Roman"/>
              </a:rPr>
              <a:t>arrays,  </a:t>
            </a:r>
            <a:r>
              <a:rPr sz="2800" spc="-5" dirty="0">
                <a:latin typeface="Times New Roman"/>
                <a:cs typeface="Times New Roman"/>
              </a:rPr>
              <a:t>linked lists, stack and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queue.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spc="72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spc="725" dirty="0">
                <a:latin typeface="Times New Roman"/>
                <a:cs typeface="Times New Roman"/>
              </a:rPr>
              <a:t>It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represents </a:t>
            </a:r>
            <a:r>
              <a:rPr sz="2800" dirty="0">
                <a:latin typeface="Times New Roman"/>
                <a:cs typeface="Times New Roman"/>
              </a:rPr>
              <a:t>the nodes </a:t>
            </a:r>
            <a:r>
              <a:rPr sz="2800" spc="-5" dirty="0">
                <a:latin typeface="Times New Roman"/>
                <a:cs typeface="Times New Roman"/>
              </a:rPr>
              <a:t>connected </a:t>
            </a:r>
            <a:r>
              <a:rPr sz="2800" dirty="0">
                <a:latin typeface="Times New Roman"/>
                <a:cs typeface="Times New Roman"/>
              </a:rPr>
              <a:t>by </a:t>
            </a:r>
            <a:r>
              <a:rPr sz="2800" spc="-5" dirty="0">
                <a:latin typeface="Times New Roman"/>
                <a:cs typeface="Times New Roman"/>
              </a:rPr>
              <a:t>edges.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72639" y="4109084"/>
            <a:ext cx="4355465" cy="2502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04"/>
              </a:spcBef>
            </a:pPr>
            <a:r>
              <a:rPr dirty="0"/>
              <a:t>81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7515" y="12"/>
            <a:ext cx="2143125" cy="999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6505" y="236854"/>
            <a:ext cx="3865879" cy="924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23104" y="169545"/>
            <a:ext cx="1494789" cy="1031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5875" y="998855"/>
            <a:ext cx="7428230" cy="5501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15110" y="300990"/>
            <a:ext cx="4324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Arial"/>
                <a:cs typeface="Arial"/>
              </a:rPr>
              <a:t>Terminology </a:t>
            </a:r>
            <a:r>
              <a:rPr sz="3200" spc="-5" dirty="0">
                <a:latin typeface="Arial"/>
                <a:cs typeface="Arial"/>
              </a:rPr>
              <a:t>of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pc="-5" dirty="0"/>
              <a:t>Tree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04"/>
              </a:spcBef>
            </a:pPr>
            <a:r>
              <a:rPr dirty="0"/>
              <a:t>82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485" y="519009"/>
            <a:ext cx="2631525" cy="548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5254" y="4200525"/>
            <a:ext cx="2514600" cy="1009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15110" y="367029"/>
            <a:ext cx="26625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Binary</a:t>
            </a:r>
            <a:r>
              <a:rPr sz="4000" spc="-70" dirty="0"/>
              <a:t> </a:t>
            </a:r>
            <a:r>
              <a:rPr sz="4000" spc="-5" dirty="0"/>
              <a:t>Tree</a:t>
            </a:r>
            <a:endParaRPr sz="4000"/>
          </a:p>
        </p:txBody>
      </p:sp>
      <p:sp>
        <p:nvSpPr>
          <p:cNvPr id="17" name="object 17"/>
          <p:cNvSpPr txBox="1"/>
          <p:nvPr/>
        </p:nvSpPr>
        <p:spPr>
          <a:xfrm>
            <a:off x="1233169" y="1160779"/>
            <a:ext cx="7608570" cy="28384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7180" marR="33020" indent="-283210">
              <a:lnSpc>
                <a:spcPts val="2840"/>
              </a:lnSpc>
              <a:spcBef>
                <a:spcPts val="225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 </a:t>
            </a:r>
            <a:r>
              <a:rPr sz="2400" i="1" dirty="0">
                <a:latin typeface="Times New Roman"/>
                <a:cs typeface="Times New Roman"/>
              </a:rPr>
              <a:t>A </a:t>
            </a:r>
            <a:r>
              <a:rPr sz="2400" i="1" spc="-5" dirty="0">
                <a:latin typeface="Times New Roman"/>
                <a:cs typeface="Times New Roman"/>
              </a:rPr>
              <a:t>binary </a:t>
            </a:r>
            <a:r>
              <a:rPr sz="2400" i="1" spc="-25" dirty="0">
                <a:latin typeface="Times New Roman"/>
                <a:cs typeface="Times New Roman"/>
              </a:rPr>
              <a:t>tree </a:t>
            </a:r>
            <a:r>
              <a:rPr sz="2400" i="1" dirty="0">
                <a:latin typeface="Times New Roman"/>
                <a:cs typeface="Times New Roman"/>
              </a:rPr>
              <a:t>is an </a:t>
            </a:r>
            <a:r>
              <a:rPr sz="2400" i="1" spc="-30" dirty="0">
                <a:latin typeface="Times New Roman"/>
                <a:cs typeface="Times New Roman"/>
              </a:rPr>
              <a:t>ordered </a:t>
            </a:r>
            <a:r>
              <a:rPr sz="2400" i="1" spc="-25" dirty="0">
                <a:latin typeface="Times New Roman"/>
                <a:cs typeface="Times New Roman"/>
              </a:rPr>
              <a:t>tree </a:t>
            </a:r>
            <a:r>
              <a:rPr sz="2400" i="1" dirty="0">
                <a:latin typeface="Times New Roman"/>
                <a:cs typeface="Times New Roman"/>
              </a:rPr>
              <a:t>in </a:t>
            </a:r>
            <a:r>
              <a:rPr sz="2400" i="1" spc="-5" dirty="0">
                <a:latin typeface="Times New Roman"/>
                <a:cs typeface="Times New Roman"/>
              </a:rPr>
              <a:t>which each internal  </a:t>
            </a:r>
            <a:r>
              <a:rPr sz="2400" i="1" dirty="0">
                <a:latin typeface="Times New Roman"/>
                <a:cs typeface="Times New Roman"/>
              </a:rPr>
              <a:t>node </a:t>
            </a:r>
            <a:r>
              <a:rPr sz="2400" i="1" spc="-5" dirty="0">
                <a:latin typeface="Times New Roman"/>
                <a:cs typeface="Times New Roman"/>
              </a:rPr>
              <a:t>can have maximum </a:t>
            </a:r>
            <a:r>
              <a:rPr sz="2400" i="1" dirty="0">
                <a:latin typeface="Times New Roman"/>
                <a:cs typeface="Times New Roman"/>
              </a:rPr>
              <a:t>of </a:t>
            </a:r>
            <a:r>
              <a:rPr sz="2400" i="1" spc="-5" dirty="0">
                <a:latin typeface="Times New Roman"/>
                <a:cs typeface="Times New Roman"/>
              </a:rPr>
              <a:t>two child nodes connected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it.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29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binary tree consists </a:t>
            </a:r>
            <a:r>
              <a:rPr sz="2400" dirty="0">
                <a:latin typeface="Times New Roman"/>
                <a:cs typeface="Times New Roman"/>
              </a:rPr>
              <a:t>of:</a:t>
            </a:r>
            <a:endParaRPr sz="2400">
              <a:latin typeface="Times New Roman"/>
              <a:cs typeface="Times New Roman"/>
            </a:endParaRPr>
          </a:p>
          <a:p>
            <a:pPr marL="571500" indent="-23876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Font typeface="Verdana"/>
              <a:buChar char="◦"/>
              <a:tabLst>
                <a:tab pos="571500" algn="l"/>
              </a:tabLst>
            </a:pP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node </a:t>
            </a:r>
            <a:r>
              <a:rPr sz="2400" dirty="0">
                <a:latin typeface="Times New Roman"/>
                <a:cs typeface="Times New Roman"/>
              </a:rPr>
              <a:t>( </a:t>
            </a:r>
            <a:r>
              <a:rPr sz="2400" spc="-5" dirty="0">
                <a:latin typeface="Times New Roman"/>
                <a:cs typeface="Times New Roman"/>
              </a:rPr>
              <a:t>called the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node)</a:t>
            </a:r>
            <a:endParaRPr sz="2400">
              <a:latin typeface="Times New Roman"/>
              <a:cs typeface="Times New Roman"/>
            </a:endParaRPr>
          </a:p>
          <a:p>
            <a:pPr marL="647700" indent="-314960">
              <a:lnSpc>
                <a:spcPct val="100000"/>
              </a:lnSpc>
              <a:spcBef>
                <a:spcPts val="610"/>
              </a:spcBef>
              <a:buClr>
                <a:srgbClr val="3790A6"/>
              </a:buClr>
              <a:buFont typeface="Verdana"/>
              <a:buChar char="◦"/>
              <a:tabLst>
                <a:tab pos="647065" algn="l"/>
                <a:tab pos="647700" algn="l"/>
              </a:tabLst>
            </a:pPr>
            <a:r>
              <a:rPr sz="2400" spc="-20" dirty="0">
                <a:latin typeface="Times New Roman"/>
                <a:cs typeface="Times New Roman"/>
              </a:rPr>
              <a:t>Left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right </a:t>
            </a:r>
            <a:r>
              <a:rPr sz="2400" spc="-5" dirty="0">
                <a:latin typeface="Times New Roman"/>
                <a:cs typeface="Times New Roman"/>
              </a:rPr>
              <a:t>sub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trees.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360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Complete binary tree is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binary tree in </a:t>
            </a:r>
            <a:r>
              <a:rPr sz="2000" spc="-15" dirty="0">
                <a:latin typeface="Times New Roman"/>
                <a:cs typeface="Times New Roman"/>
              </a:rPr>
              <a:t>which </a:t>
            </a:r>
            <a:r>
              <a:rPr sz="2000" spc="-5" dirty="0">
                <a:latin typeface="Times New Roman"/>
                <a:cs typeface="Times New Roman"/>
              </a:rPr>
              <a:t>each leaf is </a:t>
            </a:r>
            <a:r>
              <a:rPr sz="2000" dirty="0">
                <a:latin typeface="Times New Roman"/>
                <a:cs typeface="Times New Roman"/>
              </a:rPr>
              <a:t>at the </a:t>
            </a:r>
            <a:r>
              <a:rPr sz="2000" spc="-365" dirty="0">
                <a:latin typeface="Times New Roman"/>
                <a:cs typeface="Times New Roman"/>
              </a:rPr>
              <a:t>same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155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1600" spc="37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distance from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root i.e. all the </a:t>
            </a:r>
            <a:r>
              <a:rPr sz="2000" dirty="0">
                <a:latin typeface="Times New Roman"/>
                <a:cs typeface="Times New Roman"/>
              </a:rPr>
              <a:t>nodes </a:t>
            </a:r>
            <a:r>
              <a:rPr sz="2000" spc="-5" dirty="0">
                <a:latin typeface="Times New Roman"/>
                <a:cs typeface="Times New Roman"/>
              </a:rPr>
              <a:t>have </a:t>
            </a:r>
            <a:r>
              <a:rPr sz="2000" spc="-20" dirty="0">
                <a:latin typeface="Times New Roman"/>
                <a:cs typeface="Times New Roman"/>
              </a:rPr>
              <a:t>maximum </a:t>
            </a:r>
            <a:r>
              <a:rPr sz="2000" spc="-15" dirty="0">
                <a:latin typeface="Times New Roman"/>
                <a:cs typeface="Times New Roman"/>
              </a:rPr>
              <a:t>two </a:t>
            </a:r>
            <a:r>
              <a:rPr sz="2000" spc="-5" dirty="0">
                <a:latin typeface="Times New Roman"/>
                <a:cs typeface="Times New Roman"/>
              </a:rPr>
              <a:t>subtrees.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6409" y="5154929"/>
            <a:ext cx="4282440" cy="1231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30"/>
              </a:spcBef>
            </a:pPr>
            <a:r>
              <a:rPr sz="2000" spc="-5" dirty="0">
                <a:latin typeface="Times New Roman"/>
                <a:cs typeface="Times New Roman"/>
              </a:rPr>
              <a:t>Binary tree using array represents </a:t>
            </a:r>
            <a:r>
              <a:rPr sz="2000" dirty="0">
                <a:latin typeface="Times New Roman"/>
                <a:cs typeface="Times New Roman"/>
              </a:rPr>
              <a:t>a node  </a:t>
            </a:r>
            <a:r>
              <a:rPr sz="2000" spc="-5" dirty="0">
                <a:latin typeface="Times New Roman"/>
                <a:cs typeface="Times New Roman"/>
              </a:rPr>
              <a:t>which is numbered sequentially level </a:t>
            </a:r>
            <a:r>
              <a:rPr sz="2000" dirty="0">
                <a:latin typeface="Times New Roman"/>
                <a:cs typeface="Times New Roman"/>
              </a:rPr>
              <a:t>by  </a:t>
            </a:r>
            <a:r>
              <a:rPr sz="2000" spc="-5" dirty="0">
                <a:latin typeface="Times New Roman"/>
                <a:cs typeface="Times New Roman"/>
              </a:rPr>
              <a:t>level from left to right. Even empty nodes  are numbered.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56360" y="4127512"/>
            <a:ext cx="2816225" cy="2477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04"/>
              </a:spcBef>
            </a:pPr>
            <a:r>
              <a:rPr dirty="0"/>
              <a:t>83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9844" y="367665"/>
            <a:ext cx="2125345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99260" y="341629"/>
            <a:ext cx="13252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Calibri"/>
                <a:cs typeface="Calibri"/>
              </a:rPr>
              <a:t>Gra</a:t>
            </a:r>
            <a:r>
              <a:rPr sz="4000" dirty="0">
                <a:latin typeface="Calibri"/>
                <a:cs typeface="Calibri"/>
              </a:rPr>
              <a:t>ph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7660" y="1471929"/>
            <a:ext cx="7107555" cy="44856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95275" marR="175260" indent="-283210">
              <a:lnSpc>
                <a:spcPct val="98700"/>
              </a:lnSpc>
              <a:spcBef>
                <a:spcPts val="140"/>
              </a:spcBef>
              <a:tabLst>
                <a:tab pos="561975" algn="l"/>
              </a:tabLst>
            </a:pPr>
            <a:r>
              <a:rPr sz="2800" b="1" spc="272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800" spc="-5" dirty="0">
                <a:latin typeface="Times New Roman"/>
                <a:cs typeface="Times New Roman"/>
              </a:rPr>
              <a:t>Graph </a:t>
            </a:r>
            <a:r>
              <a:rPr sz="2800" dirty="0">
                <a:latin typeface="Times New Roman"/>
                <a:cs typeface="Times New Roman"/>
              </a:rPr>
              <a:t>is a </a:t>
            </a:r>
            <a:r>
              <a:rPr sz="2800" spc="-5" dirty="0">
                <a:latin typeface="Times New Roman"/>
                <a:cs typeface="Times New Roman"/>
              </a:rPr>
              <a:t>mathematical non-linear </a:t>
            </a:r>
            <a:r>
              <a:rPr sz="2800" dirty="0">
                <a:latin typeface="Times New Roman"/>
                <a:cs typeface="Times New Roman"/>
              </a:rPr>
              <a:t>data  </a:t>
            </a:r>
            <a:r>
              <a:rPr sz="2800" spc="-5" dirty="0">
                <a:latin typeface="Times New Roman"/>
                <a:cs typeface="Times New Roman"/>
              </a:rPr>
              <a:t>structure capable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representing </a:t>
            </a:r>
            <a:r>
              <a:rPr sz="2800" spc="-15" dirty="0">
                <a:latin typeface="Times New Roman"/>
                <a:cs typeface="Times New Roman"/>
              </a:rPr>
              <a:t>many </a:t>
            </a:r>
            <a:r>
              <a:rPr sz="2800" dirty="0">
                <a:latin typeface="Times New Roman"/>
                <a:cs typeface="Times New Roman"/>
              </a:rPr>
              <a:t>kind of  </a:t>
            </a:r>
            <a:r>
              <a:rPr sz="2800" spc="-5" dirty="0">
                <a:latin typeface="Times New Roman"/>
                <a:cs typeface="Times New Roman"/>
              </a:rPr>
              <a:t>physical structures.</a:t>
            </a:r>
            <a:endParaRPr sz="2800">
              <a:latin typeface="Times New Roman"/>
              <a:cs typeface="Times New Roman"/>
            </a:endParaRPr>
          </a:p>
          <a:p>
            <a:pPr marL="295275" marR="1325880" indent="-283210">
              <a:lnSpc>
                <a:spcPts val="3320"/>
              </a:lnSpc>
              <a:spcBef>
                <a:spcPts val="745"/>
              </a:spcBef>
            </a:pPr>
            <a:r>
              <a:rPr sz="2800" b="1" spc="1425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2800" b="1" i="1" spc="1425" dirty="0">
                <a:latin typeface="Times New Roman"/>
                <a:cs typeface="Times New Roman"/>
              </a:rPr>
              <a:t>A</a:t>
            </a:r>
            <a:r>
              <a:rPr sz="2800" b="1" i="1" spc="-5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graph is a </a:t>
            </a:r>
            <a:r>
              <a:rPr sz="2800" b="1" i="1" spc="-5" dirty="0">
                <a:latin typeface="Times New Roman"/>
                <a:cs typeface="Times New Roman"/>
              </a:rPr>
              <a:t>set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vertices </a:t>
            </a:r>
            <a:r>
              <a:rPr sz="2800" b="1" i="1" spc="-10" dirty="0">
                <a:latin typeface="Times New Roman"/>
                <a:cs typeface="Times New Roman"/>
              </a:rPr>
              <a:t>and </a:t>
            </a:r>
            <a:r>
              <a:rPr sz="2800" b="1" i="1" spc="-545" dirty="0">
                <a:latin typeface="Times New Roman"/>
                <a:cs typeface="Times New Roman"/>
              </a:rPr>
              <a:t>edges  </a:t>
            </a:r>
            <a:r>
              <a:rPr sz="2800" b="1" i="1" spc="-5" dirty="0">
                <a:latin typeface="Times New Roman"/>
                <a:cs typeface="Times New Roman"/>
              </a:rPr>
              <a:t>which connect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them.</a:t>
            </a:r>
            <a:endParaRPr sz="2800">
              <a:latin typeface="Times New Roman"/>
              <a:cs typeface="Times New Roman"/>
            </a:endParaRPr>
          </a:p>
          <a:p>
            <a:pPr marL="295275" marR="854075" indent="-283210">
              <a:lnSpc>
                <a:spcPct val="98700"/>
              </a:lnSpc>
              <a:spcBef>
                <a:spcPts val="530"/>
              </a:spcBef>
              <a:tabLst>
                <a:tab pos="561975" algn="l"/>
              </a:tabLst>
            </a:pPr>
            <a:r>
              <a:rPr sz="2800" b="1" spc="272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graph </a:t>
            </a:r>
            <a:r>
              <a:rPr sz="2800" dirty="0">
                <a:latin typeface="Times New Roman"/>
                <a:cs typeface="Times New Roman"/>
              </a:rPr>
              <a:t>is a </a:t>
            </a:r>
            <a:r>
              <a:rPr sz="2800" spc="-5" dirty="0">
                <a:latin typeface="Times New Roman"/>
                <a:cs typeface="Times New Roman"/>
              </a:rPr>
              <a:t>collection </a:t>
            </a:r>
            <a:r>
              <a:rPr sz="2800" dirty="0">
                <a:latin typeface="Times New Roman"/>
                <a:cs typeface="Times New Roman"/>
              </a:rPr>
              <a:t>of nodes </a:t>
            </a:r>
            <a:r>
              <a:rPr sz="2800" spc="-5" dirty="0">
                <a:latin typeface="Times New Roman"/>
                <a:cs typeface="Times New Roman"/>
              </a:rPr>
              <a:t>called  vertices and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connection between </a:t>
            </a:r>
            <a:r>
              <a:rPr sz="2800" dirty="0">
                <a:latin typeface="Times New Roman"/>
                <a:cs typeface="Times New Roman"/>
              </a:rPr>
              <a:t>them  </a:t>
            </a:r>
            <a:r>
              <a:rPr sz="2800" spc="-5" dirty="0">
                <a:latin typeface="Times New Roman"/>
                <a:cs typeface="Times New Roman"/>
              </a:rPr>
              <a:t>called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edges.</a:t>
            </a:r>
            <a:endParaRPr sz="2800">
              <a:latin typeface="Times New Roman"/>
              <a:cs typeface="Times New Roman"/>
            </a:endParaRPr>
          </a:p>
          <a:p>
            <a:pPr marL="295275" marR="5080" indent="-283210">
              <a:lnSpc>
                <a:spcPts val="3320"/>
              </a:lnSpc>
              <a:spcBef>
                <a:spcPts val="735"/>
              </a:spcBef>
              <a:tabLst>
                <a:tab pos="561975" algn="l"/>
              </a:tabLst>
            </a:pPr>
            <a:r>
              <a:rPr sz="2800" b="1" spc="272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2800" spc="-5" dirty="0">
                <a:latin typeface="Times New Roman"/>
                <a:cs typeface="Times New Roman"/>
              </a:rPr>
              <a:t>Definition: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graph </a:t>
            </a:r>
            <a:r>
              <a:rPr sz="2800" spc="-65" dirty="0">
                <a:latin typeface="Times New Roman"/>
                <a:cs typeface="Times New Roman"/>
              </a:rPr>
              <a:t>G(V,E) </a:t>
            </a:r>
            <a:r>
              <a:rPr sz="2800" dirty="0">
                <a:latin typeface="Times New Roman"/>
                <a:cs typeface="Times New Roman"/>
              </a:rPr>
              <a:t>is a </a:t>
            </a:r>
            <a:r>
              <a:rPr sz="2800" spc="-5" dirty="0">
                <a:latin typeface="Times New Roman"/>
                <a:cs typeface="Times New Roman"/>
              </a:rPr>
              <a:t>set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vertices  </a:t>
            </a:r>
            <a:r>
              <a:rPr sz="2800" dirty="0">
                <a:latin typeface="Times New Roman"/>
                <a:cs typeface="Times New Roman"/>
              </a:rPr>
              <a:t>V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set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edges</a:t>
            </a:r>
            <a:r>
              <a:rPr sz="2800" spc="-4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9844" y="367665"/>
            <a:ext cx="2125345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99260" y="341629"/>
            <a:ext cx="13252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Calibri"/>
                <a:cs typeface="Calibri"/>
              </a:rPr>
              <a:t>Gra</a:t>
            </a:r>
            <a:r>
              <a:rPr sz="4000" dirty="0">
                <a:latin typeface="Calibri"/>
                <a:cs typeface="Calibri"/>
              </a:rPr>
              <a:t>ph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22359" y="6411426"/>
            <a:ext cx="245110" cy="30924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75"/>
              </a:spcBef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86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7660" y="1469390"/>
            <a:ext cx="7221220" cy="34861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5275" marR="5080" indent="-283210">
              <a:lnSpc>
                <a:spcPts val="3790"/>
              </a:lnSpc>
              <a:spcBef>
                <a:spcPts val="265"/>
              </a:spcBef>
              <a:tabLst>
                <a:tab pos="561975" algn="l"/>
              </a:tabLst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	</a:t>
            </a:r>
            <a:r>
              <a:rPr sz="3200" spc="-5" dirty="0">
                <a:latin typeface="Times New Roman"/>
                <a:cs typeface="Times New Roman"/>
              </a:rPr>
              <a:t>An </a:t>
            </a:r>
            <a:r>
              <a:rPr sz="3200" spc="-10" dirty="0">
                <a:latin typeface="Times New Roman"/>
                <a:cs typeface="Times New Roman"/>
              </a:rPr>
              <a:t>edge </a:t>
            </a:r>
            <a:r>
              <a:rPr sz="3200" spc="-5" dirty="0">
                <a:latin typeface="Times New Roman"/>
                <a:cs typeface="Times New Roman"/>
              </a:rPr>
              <a:t>connects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pair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vertices </a:t>
            </a:r>
            <a:r>
              <a:rPr sz="3200" spc="-10" dirty="0">
                <a:latin typeface="Times New Roman"/>
                <a:cs typeface="Times New Roman"/>
              </a:rPr>
              <a:t>and  </a:t>
            </a:r>
            <a:r>
              <a:rPr sz="3200" spc="-15" dirty="0">
                <a:latin typeface="Times New Roman"/>
                <a:cs typeface="Times New Roman"/>
              </a:rPr>
              <a:t>many </a:t>
            </a:r>
            <a:r>
              <a:rPr sz="3200" dirty="0">
                <a:latin typeface="Times New Roman"/>
                <a:cs typeface="Times New Roman"/>
              </a:rPr>
              <a:t>have </a:t>
            </a:r>
            <a:r>
              <a:rPr sz="3200" spc="-5" dirty="0">
                <a:latin typeface="Times New Roman"/>
                <a:cs typeface="Times New Roman"/>
              </a:rPr>
              <a:t>weight </a:t>
            </a:r>
            <a:r>
              <a:rPr sz="3200" dirty="0">
                <a:latin typeface="Times New Roman"/>
                <a:cs typeface="Times New Roman"/>
              </a:rPr>
              <a:t>such </a:t>
            </a:r>
            <a:r>
              <a:rPr sz="3200" spc="-5" dirty="0">
                <a:latin typeface="Times New Roman"/>
                <a:cs typeface="Times New Roman"/>
              </a:rPr>
              <a:t>as </a:t>
            </a:r>
            <a:r>
              <a:rPr sz="3200" spc="-10" dirty="0">
                <a:latin typeface="Times New Roman"/>
                <a:cs typeface="Times New Roman"/>
              </a:rPr>
              <a:t>length, </a:t>
            </a:r>
            <a:r>
              <a:rPr sz="3200" spc="-5" dirty="0">
                <a:latin typeface="Times New Roman"/>
                <a:cs typeface="Times New Roman"/>
              </a:rPr>
              <a:t>cost and  </a:t>
            </a:r>
            <a:r>
              <a:rPr sz="3200" spc="-10" dirty="0">
                <a:latin typeface="Times New Roman"/>
                <a:cs typeface="Times New Roman"/>
              </a:rPr>
              <a:t>another </a:t>
            </a:r>
            <a:r>
              <a:rPr sz="3200" spc="-5" dirty="0">
                <a:latin typeface="Times New Roman"/>
                <a:cs typeface="Times New Roman"/>
              </a:rPr>
              <a:t>measuring </a:t>
            </a:r>
            <a:r>
              <a:rPr sz="3200" spc="-10" dirty="0">
                <a:latin typeface="Times New Roman"/>
                <a:cs typeface="Times New Roman"/>
              </a:rPr>
              <a:t>instrument </a:t>
            </a:r>
            <a:r>
              <a:rPr sz="3200" spc="-5" dirty="0">
                <a:latin typeface="Times New Roman"/>
                <a:cs typeface="Times New Roman"/>
              </a:rPr>
              <a:t>for  </a:t>
            </a:r>
            <a:r>
              <a:rPr sz="3200" spc="-10" dirty="0">
                <a:latin typeface="Times New Roman"/>
                <a:cs typeface="Times New Roman"/>
              </a:rPr>
              <a:t>according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graph.</a:t>
            </a:r>
            <a:endParaRPr sz="3200">
              <a:latin typeface="Times New Roman"/>
              <a:cs typeface="Times New Roman"/>
            </a:endParaRPr>
          </a:p>
          <a:p>
            <a:pPr marL="295275" marR="337185" indent="-283210" algn="just">
              <a:lnSpc>
                <a:spcPts val="3790"/>
              </a:lnSpc>
              <a:spcBef>
                <a:spcPts val="670"/>
              </a:spcBef>
            </a:pPr>
            <a:r>
              <a:rPr sz="3200" spc="3110" dirty="0">
                <a:solidFill>
                  <a:srgbClr val="3790A6"/>
                </a:solidFill>
                <a:latin typeface="Calibri"/>
                <a:cs typeface="Calibri"/>
              </a:rPr>
              <a:t></a:t>
            </a:r>
            <a:r>
              <a:rPr sz="3200" spc="915" dirty="0">
                <a:solidFill>
                  <a:srgbClr val="3790A6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Vertices </a:t>
            </a:r>
            <a:r>
              <a:rPr sz="3200" dirty="0">
                <a:latin typeface="Times New Roman"/>
                <a:cs typeface="Times New Roman"/>
              </a:rPr>
              <a:t>on </a:t>
            </a:r>
            <a:r>
              <a:rPr sz="3200" spc="-5" dirty="0">
                <a:latin typeface="Times New Roman"/>
                <a:cs typeface="Times New Roman"/>
              </a:rPr>
              <a:t>the graph are shown  </a:t>
            </a:r>
            <a:r>
              <a:rPr sz="3200" spc="-1040" dirty="0">
                <a:latin typeface="Times New Roman"/>
                <a:cs typeface="Times New Roman"/>
              </a:rPr>
              <a:t>as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80" dirty="0">
                <a:latin typeface="Times New Roman"/>
                <a:cs typeface="Times New Roman"/>
              </a:rPr>
              <a:t>point </a:t>
            </a:r>
            <a:r>
              <a:rPr sz="3200" spc="-5" dirty="0">
                <a:latin typeface="Times New Roman"/>
                <a:cs typeface="Times New Roman"/>
              </a:rPr>
              <a:t>or circles and edges are drawn  as arcs </a:t>
            </a:r>
            <a:r>
              <a:rPr sz="3200" dirty="0">
                <a:latin typeface="Times New Roman"/>
                <a:cs typeface="Times New Roman"/>
              </a:rPr>
              <a:t>or </a:t>
            </a:r>
            <a:r>
              <a:rPr sz="3200" spc="-5" dirty="0">
                <a:latin typeface="Times New Roman"/>
                <a:cs typeface="Times New Roman"/>
              </a:rPr>
              <a:t>line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segment.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6360" y="1571625"/>
            <a:ext cx="7187565" cy="3642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5825" y="541655"/>
            <a:ext cx="3411854" cy="1363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9289" y="2580639"/>
            <a:ext cx="2710815" cy="2265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28720" y="709929"/>
            <a:ext cx="28136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0" dirty="0">
                <a:latin typeface="Trebuchet MS"/>
                <a:cs typeface="Trebuchet MS"/>
              </a:rPr>
              <a:t>Thank</a:t>
            </a:r>
            <a:r>
              <a:rPr sz="4800" b="0" spc="-90" dirty="0">
                <a:latin typeface="Trebuchet MS"/>
                <a:cs typeface="Trebuchet MS"/>
              </a:rPr>
              <a:t> </a:t>
            </a:r>
            <a:r>
              <a:rPr sz="4800" b="0" spc="-5" dirty="0">
                <a:latin typeface="Trebuchet MS"/>
                <a:cs typeface="Trebuchet MS"/>
              </a:rPr>
              <a:t>you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51569" y="6547316"/>
            <a:ext cx="1955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B4A686"/>
                </a:solidFill>
                <a:latin typeface="Arial"/>
                <a:cs typeface="Arial"/>
              </a:rPr>
              <a:t>88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" y="12"/>
            <a:ext cx="9142996" cy="685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635" y="0"/>
                </a:lnTo>
                <a:lnTo>
                  <a:pt x="0" y="820419"/>
                </a:lnTo>
                <a:lnTo>
                  <a:pt x="48895" y="819150"/>
                </a:lnTo>
                <a:lnTo>
                  <a:pt x="96520" y="815339"/>
                </a:lnTo>
                <a:lnTo>
                  <a:pt x="142875" y="808354"/>
                </a:lnTo>
                <a:lnTo>
                  <a:pt x="188595" y="798829"/>
                </a:lnTo>
                <a:lnTo>
                  <a:pt x="233679" y="787400"/>
                </a:lnTo>
                <a:lnTo>
                  <a:pt x="277495" y="772794"/>
                </a:lnTo>
                <a:lnTo>
                  <a:pt x="320040" y="756284"/>
                </a:lnTo>
                <a:lnTo>
                  <a:pt x="361315" y="737234"/>
                </a:lnTo>
                <a:lnTo>
                  <a:pt x="401320" y="716279"/>
                </a:lnTo>
                <a:lnTo>
                  <a:pt x="440055" y="692784"/>
                </a:lnTo>
                <a:lnTo>
                  <a:pt x="477520" y="668019"/>
                </a:lnTo>
                <a:lnTo>
                  <a:pt x="513714" y="640714"/>
                </a:lnTo>
                <a:lnTo>
                  <a:pt x="548005" y="611504"/>
                </a:lnTo>
                <a:lnTo>
                  <a:pt x="580390" y="579754"/>
                </a:lnTo>
                <a:lnTo>
                  <a:pt x="611505" y="548004"/>
                </a:lnTo>
                <a:lnTo>
                  <a:pt x="640715" y="513079"/>
                </a:lnTo>
                <a:lnTo>
                  <a:pt x="668020" y="477519"/>
                </a:lnTo>
                <a:lnTo>
                  <a:pt x="692785" y="440054"/>
                </a:lnTo>
                <a:lnTo>
                  <a:pt x="716280" y="400684"/>
                </a:lnTo>
                <a:lnTo>
                  <a:pt x="737235" y="360679"/>
                </a:lnTo>
                <a:lnTo>
                  <a:pt x="756285" y="319404"/>
                </a:lnTo>
                <a:lnTo>
                  <a:pt x="772795" y="276859"/>
                </a:lnTo>
                <a:lnTo>
                  <a:pt x="787400" y="233045"/>
                </a:lnTo>
                <a:lnTo>
                  <a:pt x="798830" y="187959"/>
                </a:lnTo>
                <a:lnTo>
                  <a:pt x="808355" y="142239"/>
                </a:lnTo>
                <a:lnTo>
                  <a:pt x="815340" y="95884"/>
                </a:lnTo>
                <a:lnTo>
                  <a:pt x="819150" y="48259"/>
                </a:lnTo>
                <a:lnTo>
                  <a:pt x="820420" y="0"/>
                </a:lnTo>
                <a:close/>
              </a:path>
            </a:pathLst>
          </a:custGeom>
          <a:solidFill>
            <a:srgbClr val="FCF8F3">
              <a:alpha val="3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4" y="4444"/>
            <a:ext cx="820419" cy="820419"/>
          </a:xfrm>
          <a:custGeom>
            <a:avLst/>
            <a:gdLst/>
            <a:ahLst/>
            <a:cxnLst/>
            <a:rect l="l" t="t" r="r" b="b"/>
            <a:pathLst>
              <a:path w="820419" h="820419">
                <a:moveTo>
                  <a:pt x="820420" y="0"/>
                </a:moveTo>
                <a:lnTo>
                  <a:pt x="819150" y="48259"/>
                </a:lnTo>
                <a:lnTo>
                  <a:pt x="815340" y="95884"/>
                </a:lnTo>
                <a:lnTo>
                  <a:pt x="808355" y="142239"/>
                </a:lnTo>
                <a:lnTo>
                  <a:pt x="798830" y="187959"/>
                </a:lnTo>
                <a:lnTo>
                  <a:pt x="787400" y="233045"/>
                </a:lnTo>
                <a:lnTo>
                  <a:pt x="772795" y="276859"/>
                </a:lnTo>
                <a:lnTo>
                  <a:pt x="756285" y="319404"/>
                </a:lnTo>
                <a:lnTo>
                  <a:pt x="737235" y="360679"/>
                </a:lnTo>
                <a:lnTo>
                  <a:pt x="716280" y="400684"/>
                </a:lnTo>
                <a:lnTo>
                  <a:pt x="692785" y="440054"/>
                </a:lnTo>
                <a:lnTo>
                  <a:pt x="668020" y="477519"/>
                </a:lnTo>
                <a:lnTo>
                  <a:pt x="640715" y="513079"/>
                </a:lnTo>
                <a:lnTo>
                  <a:pt x="611505" y="548004"/>
                </a:lnTo>
                <a:lnTo>
                  <a:pt x="580390" y="579754"/>
                </a:lnTo>
                <a:lnTo>
                  <a:pt x="548005" y="611504"/>
                </a:lnTo>
                <a:lnTo>
                  <a:pt x="513714" y="640714"/>
                </a:lnTo>
                <a:lnTo>
                  <a:pt x="477520" y="668019"/>
                </a:lnTo>
                <a:lnTo>
                  <a:pt x="440055" y="692784"/>
                </a:lnTo>
                <a:lnTo>
                  <a:pt x="401320" y="716279"/>
                </a:lnTo>
                <a:lnTo>
                  <a:pt x="361315" y="737234"/>
                </a:lnTo>
                <a:lnTo>
                  <a:pt x="320040" y="756284"/>
                </a:lnTo>
                <a:lnTo>
                  <a:pt x="277495" y="772794"/>
                </a:lnTo>
                <a:lnTo>
                  <a:pt x="233679" y="787400"/>
                </a:lnTo>
                <a:lnTo>
                  <a:pt x="188595" y="798829"/>
                </a:lnTo>
                <a:lnTo>
                  <a:pt x="142875" y="808354"/>
                </a:lnTo>
                <a:lnTo>
                  <a:pt x="96520" y="815339"/>
                </a:lnTo>
                <a:lnTo>
                  <a:pt x="48895" y="819150"/>
                </a:lnTo>
                <a:lnTo>
                  <a:pt x="635" y="820419"/>
                </a:lnTo>
                <a:lnTo>
                  <a:pt x="0" y="820419"/>
                </a:lnTo>
                <a:lnTo>
                  <a:pt x="635" y="0"/>
                </a:lnTo>
                <a:lnTo>
                  <a:pt x="820420" y="0"/>
                </a:lnTo>
                <a:close/>
              </a:path>
            </a:pathLst>
          </a:custGeom>
          <a:ln w="3175">
            <a:solidFill>
              <a:srgbClr val="D1C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095" y="1905"/>
            <a:ext cx="1790064" cy="17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10" y="22859"/>
            <a:ext cx="1704339" cy="1704339"/>
          </a:xfrm>
          <a:custGeom>
            <a:avLst/>
            <a:gdLst/>
            <a:ahLst/>
            <a:cxnLst/>
            <a:rect l="l" t="t" r="r" b="b"/>
            <a:pathLst>
              <a:path w="1704339" h="1704339">
                <a:moveTo>
                  <a:pt x="0" y="852805"/>
                </a:moveTo>
                <a:lnTo>
                  <a:pt x="1904" y="803910"/>
                </a:lnTo>
                <a:lnTo>
                  <a:pt x="6350" y="756285"/>
                </a:lnTo>
                <a:lnTo>
                  <a:pt x="12700" y="709930"/>
                </a:lnTo>
                <a:lnTo>
                  <a:pt x="20954" y="662940"/>
                </a:lnTo>
                <a:lnTo>
                  <a:pt x="33654" y="617855"/>
                </a:lnTo>
                <a:lnTo>
                  <a:pt x="46989" y="574040"/>
                </a:lnTo>
                <a:lnTo>
                  <a:pt x="63500" y="531495"/>
                </a:lnTo>
                <a:lnTo>
                  <a:pt x="81914" y="488950"/>
                </a:lnTo>
                <a:lnTo>
                  <a:pt x="101600" y="448310"/>
                </a:lnTo>
                <a:lnTo>
                  <a:pt x="125094" y="409575"/>
                </a:lnTo>
                <a:lnTo>
                  <a:pt x="149225" y="370840"/>
                </a:lnTo>
                <a:lnTo>
                  <a:pt x="175894" y="334645"/>
                </a:lnTo>
                <a:lnTo>
                  <a:pt x="203835" y="299720"/>
                </a:lnTo>
                <a:lnTo>
                  <a:pt x="234950" y="265430"/>
                </a:lnTo>
                <a:lnTo>
                  <a:pt x="266065" y="233680"/>
                </a:lnTo>
                <a:lnTo>
                  <a:pt x="300355" y="203835"/>
                </a:lnTo>
                <a:lnTo>
                  <a:pt x="335280" y="175260"/>
                </a:lnTo>
                <a:lnTo>
                  <a:pt x="372110" y="149225"/>
                </a:lnTo>
                <a:lnTo>
                  <a:pt x="408940" y="123825"/>
                </a:lnTo>
                <a:lnTo>
                  <a:pt x="448309" y="101600"/>
                </a:lnTo>
                <a:lnTo>
                  <a:pt x="488950" y="80645"/>
                </a:lnTo>
                <a:lnTo>
                  <a:pt x="531494" y="63500"/>
                </a:lnTo>
                <a:lnTo>
                  <a:pt x="574040" y="46355"/>
                </a:lnTo>
                <a:lnTo>
                  <a:pt x="618490" y="32385"/>
                </a:lnTo>
                <a:lnTo>
                  <a:pt x="663575" y="20955"/>
                </a:lnTo>
                <a:lnTo>
                  <a:pt x="709295" y="12700"/>
                </a:lnTo>
                <a:lnTo>
                  <a:pt x="756920" y="5080"/>
                </a:lnTo>
                <a:lnTo>
                  <a:pt x="803910" y="1905"/>
                </a:lnTo>
                <a:lnTo>
                  <a:pt x="852170" y="0"/>
                </a:lnTo>
                <a:lnTo>
                  <a:pt x="900430" y="1905"/>
                </a:lnTo>
                <a:lnTo>
                  <a:pt x="948055" y="5080"/>
                </a:lnTo>
                <a:lnTo>
                  <a:pt x="995045" y="12700"/>
                </a:lnTo>
                <a:lnTo>
                  <a:pt x="1040765" y="20955"/>
                </a:lnTo>
                <a:lnTo>
                  <a:pt x="1085850" y="32385"/>
                </a:lnTo>
                <a:lnTo>
                  <a:pt x="1130935" y="46355"/>
                </a:lnTo>
                <a:lnTo>
                  <a:pt x="1173480" y="63500"/>
                </a:lnTo>
                <a:lnTo>
                  <a:pt x="1215390" y="80645"/>
                </a:lnTo>
                <a:lnTo>
                  <a:pt x="1256030" y="101600"/>
                </a:lnTo>
                <a:lnTo>
                  <a:pt x="1295400" y="123825"/>
                </a:lnTo>
                <a:lnTo>
                  <a:pt x="1332865" y="149225"/>
                </a:lnTo>
                <a:lnTo>
                  <a:pt x="1369695" y="175260"/>
                </a:lnTo>
                <a:lnTo>
                  <a:pt x="1404620" y="203835"/>
                </a:lnTo>
                <a:lnTo>
                  <a:pt x="1438275" y="233680"/>
                </a:lnTo>
                <a:lnTo>
                  <a:pt x="1470025" y="265430"/>
                </a:lnTo>
                <a:lnTo>
                  <a:pt x="1500505" y="299720"/>
                </a:lnTo>
                <a:lnTo>
                  <a:pt x="1529080" y="334645"/>
                </a:lnTo>
                <a:lnTo>
                  <a:pt x="1555750" y="370840"/>
                </a:lnTo>
                <a:lnTo>
                  <a:pt x="1579880" y="409575"/>
                </a:lnTo>
                <a:lnTo>
                  <a:pt x="1602740" y="448310"/>
                </a:lnTo>
                <a:lnTo>
                  <a:pt x="1623060" y="488950"/>
                </a:lnTo>
                <a:lnTo>
                  <a:pt x="1641475" y="531495"/>
                </a:lnTo>
                <a:lnTo>
                  <a:pt x="1657984" y="574040"/>
                </a:lnTo>
                <a:lnTo>
                  <a:pt x="1671320" y="617855"/>
                </a:lnTo>
                <a:lnTo>
                  <a:pt x="1683384" y="662940"/>
                </a:lnTo>
                <a:lnTo>
                  <a:pt x="1692275" y="709930"/>
                </a:lnTo>
                <a:lnTo>
                  <a:pt x="1698625" y="756285"/>
                </a:lnTo>
                <a:lnTo>
                  <a:pt x="1702434" y="803910"/>
                </a:lnTo>
                <a:lnTo>
                  <a:pt x="1704339" y="852805"/>
                </a:lnTo>
                <a:lnTo>
                  <a:pt x="1702434" y="901065"/>
                </a:lnTo>
                <a:lnTo>
                  <a:pt x="1698625" y="948690"/>
                </a:lnTo>
                <a:lnTo>
                  <a:pt x="1692275" y="995680"/>
                </a:lnTo>
                <a:lnTo>
                  <a:pt x="1683384" y="1041400"/>
                </a:lnTo>
                <a:lnTo>
                  <a:pt x="1671320" y="1086485"/>
                </a:lnTo>
                <a:lnTo>
                  <a:pt x="1657984" y="1130300"/>
                </a:lnTo>
                <a:lnTo>
                  <a:pt x="1641475" y="1173480"/>
                </a:lnTo>
                <a:lnTo>
                  <a:pt x="1623060" y="1215390"/>
                </a:lnTo>
                <a:lnTo>
                  <a:pt x="1602740" y="1256030"/>
                </a:lnTo>
                <a:lnTo>
                  <a:pt x="1579880" y="1295400"/>
                </a:lnTo>
                <a:lnTo>
                  <a:pt x="1555750" y="1333500"/>
                </a:lnTo>
                <a:lnTo>
                  <a:pt x="1529080" y="1370330"/>
                </a:lnTo>
                <a:lnTo>
                  <a:pt x="1500505" y="1405255"/>
                </a:lnTo>
                <a:lnTo>
                  <a:pt x="1470025" y="1438910"/>
                </a:lnTo>
                <a:lnTo>
                  <a:pt x="1438275" y="1470660"/>
                </a:lnTo>
                <a:lnTo>
                  <a:pt x="1404620" y="1501140"/>
                </a:lnTo>
                <a:lnTo>
                  <a:pt x="1369695" y="1529080"/>
                </a:lnTo>
                <a:lnTo>
                  <a:pt x="1332865" y="1555750"/>
                </a:lnTo>
                <a:lnTo>
                  <a:pt x="1295400" y="1580515"/>
                </a:lnTo>
                <a:lnTo>
                  <a:pt x="1256030" y="1602740"/>
                </a:lnTo>
                <a:lnTo>
                  <a:pt x="1215390" y="1623695"/>
                </a:lnTo>
                <a:lnTo>
                  <a:pt x="1173480" y="1642110"/>
                </a:lnTo>
                <a:lnTo>
                  <a:pt x="1130935" y="1657985"/>
                </a:lnTo>
                <a:lnTo>
                  <a:pt x="1085850" y="1671955"/>
                </a:lnTo>
                <a:lnTo>
                  <a:pt x="1040765" y="1683385"/>
                </a:lnTo>
                <a:lnTo>
                  <a:pt x="995045" y="1692275"/>
                </a:lnTo>
                <a:lnTo>
                  <a:pt x="948055" y="1699260"/>
                </a:lnTo>
                <a:lnTo>
                  <a:pt x="900430" y="1703070"/>
                </a:lnTo>
                <a:lnTo>
                  <a:pt x="852170" y="1704340"/>
                </a:lnTo>
                <a:lnTo>
                  <a:pt x="803910" y="1703070"/>
                </a:lnTo>
                <a:lnTo>
                  <a:pt x="756920" y="1699260"/>
                </a:lnTo>
                <a:lnTo>
                  <a:pt x="709295" y="1692275"/>
                </a:lnTo>
                <a:lnTo>
                  <a:pt x="663575" y="1683385"/>
                </a:lnTo>
                <a:lnTo>
                  <a:pt x="618490" y="1671955"/>
                </a:lnTo>
                <a:lnTo>
                  <a:pt x="574040" y="1657985"/>
                </a:lnTo>
                <a:lnTo>
                  <a:pt x="531494" y="1642110"/>
                </a:lnTo>
                <a:lnTo>
                  <a:pt x="488950" y="1623695"/>
                </a:lnTo>
                <a:lnTo>
                  <a:pt x="448309" y="1602740"/>
                </a:lnTo>
                <a:lnTo>
                  <a:pt x="408940" y="1580515"/>
                </a:lnTo>
                <a:lnTo>
                  <a:pt x="372110" y="1555750"/>
                </a:lnTo>
                <a:lnTo>
                  <a:pt x="335280" y="1529080"/>
                </a:lnTo>
                <a:lnTo>
                  <a:pt x="300355" y="1501140"/>
                </a:lnTo>
                <a:lnTo>
                  <a:pt x="266065" y="1470660"/>
                </a:lnTo>
                <a:lnTo>
                  <a:pt x="234950" y="1438910"/>
                </a:lnTo>
                <a:lnTo>
                  <a:pt x="203835" y="1405255"/>
                </a:lnTo>
                <a:lnTo>
                  <a:pt x="175894" y="1370330"/>
                </a:lnTo>
                <a:lnTo>
                  <a:pt x="149225" y="1333500"/>
                </a:lnTo>
                <a:lnTo>
                  <a:pt x="125094" y="1295400"/>
                </a:lnTo>
                <a:lnTo>
                  <a:pt x="101600" y="1256030"/>
                </a:lnTo>
                <a:lnTo>
                  <a:pt x="81914" y="1215390"/>
                </a:lnTo>
                <a:lnTo>
                  <a:pt x="63500" y="1173480"/>
                </a:lnTo>
                <a:lnTo>
                  <a:pt x="46989" y="1130300"/>
                </a:lnTo>
                <a:lnTo>
                  <a:pt x="33654" y="1086485"/>
                </a:lnTo>
                <a:lnTo>
                  <a:pt x="20954" y="1041400"/>
                </a:lnTo>
                <a:lnTo>
                  <a:pt x="12700" y="995680"/>
                </a:lnTo>
                <a:lnTo>
                  <a:pt x="6350" y="948690"/>
                </a:lnTo>
                <a:lnTo>
                  <a:pt x="1904" y="901065"/>
                </a:lnTo>
                <a:lnTo>
                  <a:pt x="0" y="852805"/>
                </a:lnTo>
                <a:close/>
              </a:path>
            </a:pathLst>
          </a:custGeom>
          <a:ln w="27304">
            <a:solidFill>
              <a:srgbClr val="FFF5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814" y="1041400"/>
            <a:ext cx="1156335" cy="115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25" y="1049655"/>
            <a:ext cx="1116965" cy="1111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334" y="1568450"/>
            <a:ext cx="1036955" cy="593725"/>
          </a:xfrm>
          <a:custGeom>
            <a:avLst/>
            <a:gdLst/>
            <a:ahLst/>
            <a:cxnLst/>
            <a:rect l="l" t="t" r="r" b="b"/>
            <a:pathLst>
              <a:path w="1036955" h="593725">
                <a:moveTo>
                  <a:pt x="109854" y="109220"/>
                </a:moveTo>
                <a:lnTo>
                  <a:pt x="170180" y="73025"/>
                </a:lnTo>
                <a:lnTo>
                  <a:pt x="238124" y="43814"/>
                </a:lnTo>
                <a:lnTo>
                  <a:pt x="275590" y="31750"/>
                </a:lnTo>
                <a:lnTo>
                  <a:pt x="313055" y="21589"/>
                </a:lnTo>
                <a:lnTo>
                  <a:pt x="353060" y="13335"/>
                </a:lnTo>
                <a:lnTo>
                  <a:pt x="393699" y="6985"/>
                </a:lnTo>
                <a:lnTo>
                  <a:pt x="434340" y="2539"/>
                </a:lnTo>
                <a:lnTo>
                  <a:pt x="476250" y="635"/>
                </a:lnTo>
                <a:lnTo>
                  <a:pt x="518159" y="0"/>
                </a:lnTo>
                <a:lnTo>
                  <a:pt x="560070" y="1270"/>
                </a:lnTo>
                <a:lnTo>
                  <a:pt x="601345" y="5079"/>
                </a:lnTo>
                <a:lnTo>
                  <a:pt x="643255" y="10160"/>
                </a:lnTo>
                <a:lnTo>
                  <a:pt x="683895" y="17145"/>
                </a:lnTo>
                <a:lnTo>
                  <a:pt x="724535" y="26670"/>
                </a:lnTo>
                <a:lnTo>
                  <a:pt x="763270" y="38100"/>
                </a:lnTo>
                <a:lnTo>
                  <a:pt x="800735" y="51435"/>
                </a:lnTo>
                <a:lnTo>
                  <a:pt x="837565" y="66675"/>
                </a:lnTo>
                <a:lnTo>
                  <a:pt x="902335" y="101600"/>
                </a:lnTo>
                <a:lnTo>
                  <a:pt x="955040" y="141604"/>
                </a:lnTo>
                <a:lnTo>
                  <a:pt x="995045" y="185420"/>
                </a:lnTo>
                <a:lnTo>
                  <a:pt x="1021080" y="231139"/>
                </a:lnTo>
                <a:lnTo>
                  <a:pt x="1035050" y="278764"/>
                </a:lnTo>
                <a:lnTo>
                  <a:pt x="1036955" y="302895"/>
                </a:lnTo>
                <a:lnTo>
                  <a:pt x="1035050" y="327025"/>
                </a:lnTo>
                <a:lnTo>
                  <a:pt x="1021080" y="374014"/>
                </a:lnTo>
                <a:lnTo>
                  <a:pt x="994410" y="420370"/>
                </a:lnTo>
                <a:lnTo>
                  <a:pt x="952500" y="464185"/>
                </a:lnTo>
                <a:lnTo>
                  <a:pt x="897890" y="503554"/>
                </a:lnTo>
                <a:lnTo>
                  <a:pt x="833120" y="536575"/>
                </a:lnTo>
                <a:lnTo>
                  <a:pt x="760730" y="561975"/>
                </a:lnTo>
                <a:lnTo>
                  <a:pt x="722630" y="572135"/>
                </a:lnTo>
                <a:lnTo>
                  <a:pt x="683260" y="580389"/>
                </a:lnTo>
                <a:lnTo>
                  <a:pt x="643255" y="586104"/>
                </a:lnTo>
                <a:lnTo>
                  <a:pt x="601345" y="590550"/>
                </a:lnTo>
                <a:lnTo>
                  <a:pt x="560705" y="593089"/>
                </a:lnTo>
                <a:lnTo>
                  <a:pt x="518159" y="593725"/>
                </a:lnTo>
                <a:lnTo>
                  <a:pt x="476884" y="592454"/>
                </a:lnTo>
                <a:lnTo>
                  <a:pt x="434975" y="589279"/>
                </a:lnTo>
                <a:lnTo>
                  <a:pt x="393065" y="583564"/>
                </a:lnTo>
                <a:lnTo>
                  <a:pt x="352424" y="576579"/>
                </a:lnTo>
                <a:lnTo>
                  <a:pt x="312420" y="567054"/>
                </a:lnTo>
                <a:lnTo>
                  <a:pt x="273685" y="555625"/>
                </a:lnTo>
                <a:lnTo>
                  <a:pt x="235585" y="542289"/>
                </a:lnTo>
                <a:lnTo>
                  <a:pt x="198755" y="527050"/>
                </a:lnTo>
                <a:lnTo>
                  <a:pt x="133985" y="491489"/>
                </a:lnTo>
                <a:lnTo>
                  <a:pt x="81914" y="452120"/>
                </a:lnTo>
                <a:lnTo>
                  <a:pt x="41275" y="408304"/>
                </a:lnTo>
                <a:lnTo>
                  <a:pt x="15239" y="362585"/>
                </a:lnTo>
                <a:lnTo>
                  <a:pt x="1269" y="314960"/>
                </a:lnTo>
                <a:lnTo>
                  <a:pt x="0" y="291464"/>
                </a:lnTo>
                <a:lnTo>
                  <a:pt x="1269" y="266700"/>
                </a:lnTo>
                <a:lnTo>
                  <a:pt x="15239" y="219710"/>
                </a:lnTo>
                <a:lnTo>
                  <a:pt x="41910" y="173354"/>
                </a:lnTo>
                <a:lnTo>
                  <a:pt x="83185" y="129539"/>
                </a:lnTo>
                <a:lnTo>
                  <a:pt x="109854" y="109220"/>
                </a:lnTo>
                <a:close/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25" y="1050289"/>
            <a:ext cx="995680" cy="1042035"/>
          </a:xfrm>
          <a:custGeom>
            <a:avLst/>
            <a:gdLst/>
            <a:ahLst/>
            <a:cxnLst/>
            <a:rect l="l" t="t" r="r" b="b"/>
            <a:pathLst>
              <a:path w="995680" h="1042035">
                <a:moveTo>
                  <a:pt x="0" y="0"/>
                </a:moveTo>
                <a:lnTo>
                  <a:pt x="259715" y="690880"/>
                </a:lnTo>
                <a:lnTo>
                  <a:pt x="239395" y="711835"/>
                </a:lnTo>
                <a:lnTo>
                  <a:pt x="223520" y="733425"/>
                </a:lnTo>
                <a:lnTo>
                  <a:pt x="212090" y="756285"/>
                </a:lnTo>
                <a:lnTo>
                  <a:pt x="203835" y="779145"/>
                </a:lnTo>
                <a:lnTo>
                  <a:pt x="201295" y="802639"/>
                </a:lnTo>
                <a:lnTo>
                  <a:pt x="201929" y="825500"/>
                </a:lnTo>
                <a:lnTo>
                  <a:pt x="215900" y="871855"/>
                </a:lnTo>
                <a:lnTo>
                  <a:pt x="246379" y="915670"/>
                </a:lnTo>
                <a:lnTo>
                  <a:pt x="292734" y="955675"/>
                </a:lnTo>
                <a:lnTo>
                  <a:pt x="354330" y="990600"/>
                </a:lnTo>
                <a:lnTo>
                  <a:pt x="389890" y="1005205"/>
                </a:lnTo>
                <a:lnTo>
                  <a:pt x="427355" y="1017905"/>
                </a:lnTo>
                <a:lnTo>
                  <a:pt x="465455" y="1027430"/>
                </a:lnTo>
                <a:lnTo>
                  <a:pt x="506095" y="1034414"/>
                </a:lnTo>
                <a:lnTo>
                  <a:pt x="546100" y="1039495"/>
                </a:lnTo>
                <a:lnTo>
                  <a:pt x="586740" y="1042035"/>
                </a:lnTo>
                <a:lnTo>
                  <a:pt x="627380" y="1042035"/>
                </a:lnTo>
                <a:lnTo>
                  <a:pt x="667385" y="1039495"/>
                </a:lnTo>
                <a:lnTo>
                  <a:pt x="707390" y="1035050"/>
                </a:lnTo>
                <a:lnTo>
                  <a:pt x="745490" y="1028064"/>
                </a:lnTo>
                <a:lnTo>
                  <a:pt x="782955" y="1019175"/>
                </a:lnTo>
                <a:lnTo>
                  <a:pt x="819150" y="1007110"/>
                </a:lnTo>
                <a:lnTo>
                  <a:pt x="883285" y="977900"/>
                </a:lnTo>
                <a:lnTo>
                  <a:pt x="936625" y="939164"/>
                </a:lnTo>
                <a:lnTo>
                  <a:pt x="972819" y="895985"/>
                </a:lnTo>
                <a:lnTo>
                  <a:pt x="992505" y="850900"/>
                </a:lnTo>
                <a:lnTo>
                  <a:pt x="995680" y="827405"/>
                </a:lnTo>
                <a:lnTo>
                  <a:pt x="993775" y="803910"/>
                </a:lnTo>
                <a:lnTo>
                  <a:pt x="979805" y="758189"/>
                </a:lnTo>
                <a:lnTo>
                  <a:pt x="949960" y="714375"/>
                </a:lnTo>
                <a:lnTo>
                  <a:pt x="902969" y="674370"/>
                </a:lnTo>
                <a:lnTo>
                  <a:pt x="842010" y="639445"/>
                </a:lnTo>
                <a:lnTo>
                  <a:pt x="805815" y="624839"/>
                </a:lnTo>
                <a:lnTo>
                  <a:pt x="768985" y="612139"/>
                </a:lnTo>
                <a:lnTo>
                  <a:pt x="730885" y="602614"/>
                </a:lnTo>
                <a:lnTo>
                  <a:pt x="690880" y="594995"/>
                </a:lnTo>
                <a:lnTo>
                  <a:pt x="650240" y="590550"/>
                </a:lnTo>
                <a:lnTo>
                  <a:pt x="609600" y="588010"/>
                </a:lnTo>
                <a:lnTo>
                  <a:pt x="568960" y="588010"/>
                </a:lnTo>
                <a:lnTo>
                  <a:pt x="528320" y="589914"/>
                </a:lnTo>
                <a:lnTo>
                  <a:pt x="488950" y="594995"/>
                </a:lnTo>
                <a:lnTo>
                  <a:pt x="450850" y="601980"/>
                </a:lnTo>
                <a:lnTo>
                  <a:pt x="412750" y="610870"/>
                </a:lnTo>
                <a:lnTo>
                  <a:pt x="343534" y="636905"/>
                </a:lnTo>
                <a:lnTo>
                  <a:pt x="284480" y="671195"/>
                </a:lnTo>
              </a:path>
            </a:pathLst>
          </a:custGeom>
          <a:ln w="6985">
            <a:solidFill>
              <a:srgbClr val="C5B6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189" y="0"/>
            <a:ext cx="8132445" cy="6858000"/>
          </a:xfrm>
          <a:custGeom>
            <a:avLst/>
            <a:gdLst/>
            <a:ahLst/>
            <a:cxnLst/>
            <a:rect l="l" t="t" r="r" b="b"/>
            <a:pathLst>
              <a:path w="8132445" h="6858000">
                <a:moveTo>
                  <a:pt x="8132444" y="0"/>
                </a:moveTo>
                <a:lnTo>
                  <a:pt x="0" y="0"/>
                </a:lnTo>
                <a:lnTo>
                  <a:pt x="0" y="6858000"/>
                </a:lnTo>
                <a:lnTo>
                  <a:pt x="8132444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5355" y="12"/>
            <a:ext cx="156844" cy="6857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6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659" y="0"/>
                </a:moveTo>
                <a:lnTo>
                  <a:pt x="0" y="0"/>
                </a:lnTo>
                <a:lnTo>
                  <a:pt x="0" y="6858000"/>
                </a:lnTo>
                <a:lnTo>
                  <a:pt x="73659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9844" y="227965"/>
            <a:ext cx="1588770" cy="1137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07895" y="227965"/>
            <a:ext cx="851534" cy="1137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8710" y="227965"/>
            <a:ext cx="6090920" cy="1137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802129" y="159596"/>
            <a:ext cx="6158865" cy="97091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4000" spc="-10" dirty="0">
                <a:latin typeface="Calibri"/>
                <a:cs typeface="Calibri"/>
              </a:rPr>
              <a:t>Non-Primitive </a:t>
            </a:r>
            <a:r>
              <a:rPr sz="4000" spc="-5" dirty="0">
                <a:latin typeface="Calibri"/>
                <a:cs typeface="Calibri"/>
              </a:rPr>
              <a:t>Data</a:t>
            </a:r>
            <a:r>
              <a:rPr sz="4000" spc="-3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Structure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Linear Data</a:t>
            </a:r>
            <a:r>
              <a:rPr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libri"/>
                <a:cs typeface="Calibri"/>
              </a:rPr>
              <a:t>structures: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4439" y="1529079"/>
            <a:ext cx="7436484" cy="486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 marR="275590" indent="-238760">
              <a:lnSpc>
                <a:spcPct val="109300"/>
              </a:lnSpc>
              <a:spcBef>
                <a:spcPts val="100"/>
              </a:spcBef>
              <a:buClr>
                <a:srgbClr val="3790A6"/>
              </a:buClr>
              <a:buSzPct val="155555"/>
              <a:buFont typeface="Verdana"/>
              <a:buChar char="◦"/>
              <a:tabLst>
                <a:tab pos="570230" algn="l"/>
              </a:tabLst>
            </a:pPr>
            <a:r>
              <a:rPr sz="1800" i="1" spc="-5" dirty="0">
                <a:latin typeface="Times New Roman"/>
                <a:cs typeface="Times New Roman"/>
              </a:rPr>
              <a:t>Linear Data structures </a:t>
            </a:r>
            <a:r>
              <a:rPr sz="1800" i="1" spc="-20" dirty="0">
                <a:latin typeface="Times New Roman"/>
                <a:cs typeface="Times New Roman"/>
              </a:rPr>
              <a:t>are </a:t>
            </a:r>
            <a:r>
              <a:rPr sz="1800" i="1" spc="-5" dirty="0">
                <a:latin typeface="Times New Roman"/>
                <a:cs typeface="Times New Roman"/>
              </a:rPr>
              <a:t>kind </a:t>
            </a:r>
            <a:r>
              <a:rPr sz="1800" i="1" dirty="0">
                <a:latin typeface="Times New Roman"/>
                <a:cs typeface="Times New Roman"/>
              </a:rPr>
              <a:t>of data </a:t>
            </a:r>
            <a:r>
              <a:rPr sz="1800" i="1" spc="-5" dirty="0">
                <a:latin typeface="Times New Roman"/>
                <a:cs typeface="Times New Roman"/>
              </a:rPr>
              <a:t>structure that </a:t>
            </a:r>
            <a:r>
              <a:rPr sz="1800" i="1" dirty="0">
                <a:latin typeface="Times New Roman"/>
                <a:cs typeface="Times New Roman"/>
              </a:rPr>
              <a:t>has homogeneous  </a:t>
            </a:r>
            <a:r>
              <a:rPr sz="1800" i="1" spc="-5" dirty="0">
                <a:latin typeface="Times New Roman"/>
                <a:cs typeface="Times New Roman"/>
              </a:rPr>
              <a:t>elements.</a:t>
            </a:r>
            <a:endParaRPr sz="1800">
              <a:latin typeface="Times New Roman"/>
              <a:cs typeface="Times New Roman"/>
            </a:endParaRPr>
          </a:p>
          <a:p>
            <a:pPr marL="569595" marR="338455" indent="-238760">
              <a:lnSpc>
                <a:spcPct val="109300"/>
              </a:lnSpc>
              <a:spcBef>
                <a:spcPts val="1405"/>
              </a:spcBef>
              <a:buClr>
                <a:srgbClr val="3790A6"/>
              </a:buClr>
              <a:buSzPct val="155555"/>
              <a:buFont typeface="Verdana"/>
              <a:buChar char="◦"/>
              <a:tabLst>
                <a:tab pos="570230" algn="l"/>
              </a:tabLst>
            </a:pP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data </a:t>
            </a:r>
            <a:r>
              <a:rPr sz="1800" spc="-5" dirty="0">
                <a:latin typeface="Times New Roman"/>
                <a:cs typeface="Times New Roman"/>
              </a:rPr>
              <a:t>structure in which </a:t>
            </a:r>
            <a:r>
              <a:rPr sz="1800" spc="-10" dirty="0">
                <a:latin typeface="Times New Roman"/>
                <a:cs typeface="Times New Roman"/>
              </a:rPr>
              <a:t>elements </a:t>
            </a:r>
            <a:r>
              <a:rPr sz="1800" spc="-5" dirty="0">
                <a:latin typeface="Times New Roman"/>
                <a:cs typeface="Times New Roman"/>
              </a:rPr>
              <a:t>are in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sequence and </a:t>
            </a:r>
            <a:r>
              <a:rPr sz="1800" dirty="0">
                <a:latin typeface="Times New Roman"/>
                <a:cs typeface="Times New Roman"/>
              </a:rPr>
              <a:t>form a </a:t>
            </a:r>
            <a:r>
              <a:rPr sz="1800" spc="-5" dirty="0">
                <a:latin typeface="Times New Roman"/>
                <a:cs typeface="Times New Roman"/>
              </a:rPr>
              <a:t>liner  series.</a:t>
            </a:r>
            <a:endParaRPr sz="1800">
              <a:latin typeface="Times New Roman"/>
              <a:cs typeface="Times New Roman"/>
            </a:endParaRPr>
          </a:p>
          <a:p>
            <a:pPr marL="569595" marR="32384" indent="-237490">
              <a:lnSpc>
                <a:spcPct val="107900"/>
              </a:lnSpc>
              <a:spcBef>
                <a:spcPts val="1440"/>
              </a:spcBef>
              <a:buClr>
                <a:srgbClr val="3790A6"/>
              </a:buClr>
              <a:buSzPct val="155555"/>
              <a:buFont typeface="Verdana"/>
              <a:buChar char="◦"/>
              <a:tabLst>
                <a:tab pos="570230" algn="l"/>
              </a:tabLst>
            </a:pPr>
            <a:r>
              <a:rPr sz="1800" spc="-5" dirty="0">
                <a:latin typeface="Times New Roman"/>
                <a:cs typeface="Times New Roman"/>
              </a:rPr>
              <a:t>Linear </a:t>
            </a:r>
            <a:r>
              <a:rPr sz="1800" dirty="0">
                <a:latin typeface="Times New Roman"/>
                <a:cs typeface="Times New Roman"/>
              </a:rPr>
              <a:t>data </a:t>
            </a:r>
            <a:r>
              <a:rPr sz="1800" spc="-5" dirty="0">
                <a:latin typeface="Times New Roman"/>
                <a:cs typeface="Times New Roman"/>
              </a:rPr>
              <a:t>structures are </a:t>
            </a:r>
            <a:r>
              <a:rPr sz="1800" dirty="0">
                <a:latin typeface="Times New Roman"/>
                <a:cs typeface="Times New Roman"/>
              </a:rPr>
              <a:t>very </a:t>
            </a:r>
            <a:r>
              <a:rPr sz="1800" spc="-5" dirty="0">
                <a:latin typeface="Times New Roman"/>
                <a:cs typeface="Times New Roman"/>
              </a:rPr>
              <a:t>easy to implement, since the </a:t>
            </a:r>
            <a:r>
              <a:rPr sz="1800" spc="-15" dirty="0">
                <a:latin typeface="Times New Roman"/>
                <a:cs typeface="Times New Roman"/>
              </a:rPr>
              <a:t>memory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 computer is also </a:t>
            </a:r>
            <a:r>
              <a:rPr sz="1800" dirty="0">
                <a:latin typeface="Times New Roman"/>
                <a:cs typeface="Times New Roman"/>
              </a:rPr>
              <a:t>organized </a:t>
            </a:r>
            <a:r>
              <a:rPr sz="1800" spc="-5" dirty="0">
                <a:latin typeface="Times New Roman"/>
                <a:cs typeface="Times New Roman"/>
              </a:rPr>
              <a:t>in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linear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fashion.</a:t>
            </a:r>
            <a:endParaRPr sz="1800">
              <a:latin typeface="Times New Roman"/>
              <a:cs typeface="Times New Roman"/>
            </a:endParaRPr>
          </a:p>
          <a:p>
            <a:pPr marL="569595" marR="5080" indent="-238760">
              <a:lnSpc>
                <a:spcPct val="109300"/>
              </a:lnSpc>
              <a:spcBef>
                <a:spcPts val="1380"/>
              </a:spcBef>
              <a:buClr>
                <a:srgbClr val="3790A6"/>
              </a:buClr>
              <a:buSzPct val="155555"/>
              <a:buFont typeface="Verdana"/>
              <a:buChar char="◦"/>
              <a:tabLst>
                <a:tab pos="570230" algn="l"/>
              </a:tabLst>
            </a:pPr>
            <a:r>
              <a:rPr sz="1800" spc="-5" dirty="0">
                <a:latin typeface="Times New Roman"/>
                <a:cs typeface="Times New Roman"/>
              </a:rPr>
              <a:t>Some commonly </a:t>
            </a:r>
            <a:r>
              <a:rPr sz="1800" dirty="0">
                <a:latin typeface="Times New Roman"/>
                <a:cs typeface="Times New Roman"/>
              </a:rPr>
              <a:t>used </a:t>
            </a:r>
            <a:r>
              <a:rPr sz="1800" spc="-5" dirty="0">
                <a:latin typeface="Times New Roman"/>
                <a:cs typeface="Times New Roman"/>
              </a:rPr>
              <a:t>linear </a:t>
            </a:r>
            <a:r>
              <a:rPr sz="1800" dirty="0">
                <a:latin typeface="Times New Roman"/>
                <a:cs typeface="Times New Roman"/>
              </a:rPr>
              <a:t>data </a:t>
            </a:r>
            <a:r>
              <a:rPr sz="1800" spc="-5" dirty="0">
                <a:latin typeface="Times New Roman"/>
                <a:cs typeface="Times New Roman"/>
              </a:rPr>
              <a:t>structures are </a:t>
            </a:r>
            <a:r>
              <a:rPr sz="1800" b="1" spc="-15" dirty="0">
                <a:latin typeface="Times New Roman"/>
                <a:cs typeface="Times New Roman"/>
              </a:rPr>
              <a:t>Stack, </a:t>
            </a:r>
            <a:r>
              <a:rPr sz="1800" b="1" spc="-5" dirty="0">
                <a:latin typeface="Times New Roman"/>
                <a:cs typeface="Times New Roman"/>
              </a:rPr>
              <a:t>Queue </a:t>
            </a:r>
            <a:r>
              <a:rPr sz="1800" b="1" spc="-15" dirty="0">
                <a:latin typeface="Times New Roman"/>
                <a:cs typeface="Times New Roman"/>
              </a:rPr>
              <a:t>and </a:t>
            </a:r>
            <a:r>
              <a:rPr sz="1800" b="1" spc="-20" dirty="0">
                <a:latin typeface="Times New Roman"/>
                <a:cs typeface="Times New Roman"/>
              </a:rPr>
              <a:t>Linked  </a:t>
            </a:r>
            <a:r>
              <a:rPr sz="1800" b="1" spc="-5" dirty="0">
                <a:latin typeface="Times New Roman"/>
                <a:cs typeface="Times New Roman"/>
              </a:rPr>
              <a:t>Lists.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 b="1" spc="-5" dirty="0">
                <a:latin typeface="Times New Roman"/>
                <a:cs typeface="Times New Roman"/>
              </a:rPr>
              <a:t>Non-Linear Data</a:t>
            </a:r>
            <a:r>
              <a:rPr sz="1800" b="1" spc="-10" dirty="0">
                <a:latin typeface="Times New Roman"/>
                <a:cs typeface="Times New Roman"/>
              </a:rPr>
              <a:t> structures:</a:t>
            </a:r>
            <a:endParaRPr sz="1800">
              <a:latin typeface="Times New Roman"/>
              <a:cs typeface="Times New Roman"/>
            </a:endParaRPr>
          </a:p>
          <a:p>
            <a:pPr marL="569595" marR="417830" indent="-238760">
              <a:lnSpc>
                <a:spcPct val="109700"/>
              </a:lnSpc>
              <a:spcBef>
                <a:spcPts val="1390"/>
              </a:spcBef>
              <a:buClr>
                <a:srgbClr val="3790A6"/>
              </a:buClr>
              <a:buSzPct val="155555"/>
              <a:buFont typeface="Verdana"/>
              <a:buChar char="◦"/>
              <a:tabLst>
                <a:tab pos="570230" algn="l"/>
              </a:tabLst>
            </a:pPr>
            <a:r>
              <a:rPr sz="1800" i="1" dirty="0">
                <a:latin typeface="Times New Roman"/>
                <a:cs typeface="Times New Roman"/>
              </a:rPr>
              <a:t>A </a:t>
            </a:r>
            <a:r>
              <a:rPr sz="1800" i="1" spc="-5" dirty="0">
                <a:latin typeface="Times New Roman"/>
                <a:cs typeface="Times New Roman"/>
              </a:rPr>
              <a:t>Non-Linear Data structures is </a:t>
            </a:r>
            <a:r>
              <a:rPr sz="1800" i="1" dirty="0">
                <a:latin typeface="Times New Roman"/>
                <a:cs typeface="Times New Roman"/>
              </a:rPr>
              <a:t>a data </a:t>
            </a:r>
            <a:r>
              <a:rPr sz="1800" i="1" spc="-5" dirty="0">
                <a:latin typeface="Times New Roman"/>
                <a:cs typeface="Times New Roman"/>
              </a:rPr>
              <a:t>structure in which </a:t>
            </a:r>
            <a:r>
              <a:rPr sz="1800" i="1" dirty="0">
                <a:latin typeface="Times New Roman"/>
                <a:cs typeface="Times New Roman"/>
              </a:rPr>
              <a:t>data </a:t>
            </a:r>
            <a:r>
              <a:rPr sz="1800" i="1" spc="-5" dirty="0">
                <a:latin typeface="Times New Roman"/>
                <a:cs typeface="Times New Roman"/>
              </a:rPr>
              <a:t>item is  connected to several </a:t>
            </a:r>
            <a:r>
              <a:rPr sz="1800" i="1" dirty="0">
                <a:latin typeface="Times New Roman"/>
                <a:cs typeface="Times New Roman"/>
              </a:rPr>
              <a:t>other data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items.</a:t>
            </a:r>
            <a:endParaRPr sz="1800">
              <a:latin typeface="Times New Roman"/>
              <a:cs typeface="Times New Roman"/>
            </a:endParaRPr>
          </a:p>
          <a:p>
            <a:pPr marL="569595" marR="102870" indent="-238760">
              <a:lnSpc>
                <a:spcPct val="109300"/>
              </a:lnSpc>
              <a:spcBef>
                <a:spcPts val="1400"/>
              </a:spcBef>
              <a:buClr>
                <a:srgbClr val="3790A6"/>
              </a:buClr>
              <a:buSzPct val="155555"/>
              <a:buFont typeface="Verdana"/>
              <a:buChar char="◦"/>
              <a:tabLst>
                <a:tab pos="570230" algn="l"/>
              </a:tabLst>
            </a:pPr>
            <a:r>
              <a:rPr sz="1800" spc="-5" dirty="0">
                <a:latin typeface="Times New Roman"/>
                <a:cs typeface="Times New Roman"/>
              </a:rPr>
              <a:t>Non-Linear </a:t>
            </a:r>
            <a:r>
              <a:rPr sz="1800" dirty="0">
                <a:latin typeface="Times New Roman"/>
                <a:cs typeface="Times New Roman"/>
              </a:rPr>
              <a:t>data </a:t>
            </a:r>
            <a:r>
              <a:rPr sz="1800" spc="-5" dirty="0">
                <a:latin typeface="Times New Roman"/>
                <a:cs typeface="Times New Roman"/>
              </a:rPr>
              <a:t>structure </a:t>
            </a:r>
            <a:r>
              <a:rPr sz="1800" spc="-15" dirty="0">
                <a:latin typeface="Times New Roman"/>
                <a:cs typeface="Times New Roman"/>
              </a:rPr>
              <a:t>may </a:t>
            </a:r>
            <a:r>
              <a:rPr sz="1800" spc="-5" dirty="0">
                <a:latin typeface="Times New Roman"/>
                <a:cs typeface="Times New Roman"/>
              </a:rPr>
              <a:t>exhibit either </a:t>
            </a:r>
            <a:r>
              <a:rPr sz="1800" dirty="0">
                <a:latin typeface="Times New Roman"/>
                <a:cs typeface="Times New Roman"/>
              </a:rPr>
              <a:t>a hierarchical relationship or  parent </a:t>
            </a:r>
            <a:r>
              <a:rPr sz="1800" spc="-5" dirty="0">
                <a:latin typeface="Times New Roman"/>
                <a:cs typeface="Times New Roman"/>
              </a:rPr>
              <a:t>child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relationship.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</TotalTime>
  <Words>3564</Words>
  <Application>Microsoft Office PowerPoint</Application>
  <PresentationFormat>On-screen Show (4:3)</PresentationFormat>
  <Paragraphs>646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Times New Roman</vt:lpstr>
      <vt:lpstr>Verdana</vt:lpstr>
      <vt:lpstr>Trebuchet MS</vt:lpstr>
      <vt:lpstr>Office Theme</vt:lpstr>
      <vt:lpstr>Slide 1</vt:lpstr>
      <vt:lpstr>Definition</vt:lpstr>
      <vt:lpstr>Introduction</vt:lpstr>
      <vt:lpstr>Classification of Data Structure</vt:lpstr>
      <vt:lpstr>Classification of Data Structure</vt:lpstr>
      <vt:lpstr>Primitive Data Structure</vt:lpstr>
      <vt:lpstr>Primitive Data Structure</vt:lpstr>
      <vt:lpstr>Non-Primitive Data Structure</vt:lpstr>
      <vt:lpstr>Non-Primitive Data Structure Linear Data structures:</vt:lpstr>
      <vt:lpstr>Slide 10</vt:lpstr>
      <vt:lpstr>Non-Primitive Data Structure</vt:lpstr>
      <vt:lpstr>Different between them</vt:lpstr>
      <vt:lpstr>Description of various  Data Structures : Arrays</vt:lpstr>
      <vt:lpstr>One dimensional array:</vt:lpstr>
      <vt:lpstr>Arrays</vt:lpstr>
      <vt:lpstr>Slide 16</vt:lpstr>
      <vt:lpstr>Arrays</vt:lpstr>
      <vt:lpstr>Arrays types</vt:lpstr>
      <vt:lpstr>Basic operations of Arrays</vt:lpstr>
      <vt:lpstr>Traversing Arrays</vt:lpstr>
      <vt:lpstr>Insertion into Array</vt:lpstr>
      <vt:lpstr>Deletion from Array  Deletion: It is used to delete an existing data item from the given  collection of data items.</vt:lpstr>
      <vt:lpstr>Searching in Arrays</vt:lpstr>
      <vt:lpstr>Linear Search</vt:lpstr>
      <vt:lpstr>Binary Search</vt:lpstr>
      <vt:lpstr>Binary Search</vt:lpstr>
      <vt:lpstr>Binary Search</vt:lpstr>
      <vt:lpstr>Searching</vt:lpstr>
      <vt:lpstr>Sorting</vt:lpstr>
      <vt:lpstr>Insertion Sort</vt:lpstr>
      <vt:lpstr>Merging from Array</vt:lpstr>
      <vt:lpstr>Two dimensional array</vt:lpstr>
      <vt:lpstr>Slide 33</vt:lpstr>
      <vt:lpstr>Representation of Two  Dimensional Array:</vt:lpstr>
      <vt:lpstr>Two Dimensional Array:</vt:lpstr>
      <vt:lpstr>Advantages of Array:</vt:lpstr>
      <vt:lpstr>Disadvantages of Array</vt:lpstr>
      <vt:lpstr>Stack</vt:lpstr>
      <vt:lpstr>Representation of Stack in Memory</vt:lpstr>
      <vt:lpstr>Operation on Stacks:</vt:lpstr>
      <vt:lpstr>Stack Conditions</vt:lpstr>
      <vt:lpstr>PUSH Operation  The process of adding one element or item to  the stack is represented by an operation called  as the PUSH operation.</vt:lpstr>
      <vt:lpstr>PUSH Operation:</vt:lpstr>
      <vt:lpstr>POP Operation</vt:lpstr>
      <vt:lpstr>POP Operation</vt:lpstr>
      <vt:lpstr>PEEK Operation</vt:lpstr>
      <vt:lpstr>Application of Stacks</vt:lpstr>
      <vt:lpstr>Arithmetic Expression</vt:lpstr>
      <vt:lpstr>Arithmetic Expression</vt:lpstr>
      <vt:lpstr>Queue</vt:lpstr>
      <vt:lpstr>Queue</vt:lpstr>
      <vt:lpstr>Types of Queues</vt:lpstr>
      <vt:lpstr>Slide 53</vt:lpstr>
      <vt:lpstr>Circular Queue</vt:lpstr>
      <vt:lpstr>Priority Queue</vt:lpstr>
      <vt:lpstr>Slide 56</vt:lpstr>
      <vt:lpstr>Operation on Queues</vt:lpstr>
      <vt:lpstr>Memory Representation of a queue  using array</vt:lpstr>
      <vt:lpstr>Memory Representation of a queue  using array</vt:lpstr>
      <vt:lpstr>Queue Insertion Operation (ENQUEU</vt:lpstr>
      <vt:lpstr>Queue Deletion Operation (DEQUE</vt:lpstr>
      <vt:lpstr>Application of Queue</vt:lpstr>
      <vt:lpstr>Lists</vt:lpstr>
      <vt:lpstr>Lists</vt:lpstr>
      <vt:lpstr>Single linked list</vt:lpstr>
      <vt:lpstr>Single circular linked list</vt:lpstr>
      <vt:lpstr>Doubly linked list</vt:lpstr>
      <vt:lpstr>Doubly circular linked list</vt:lpstr>
      <vt:lpstr>Operation on Linked List</vt:lpstr>
      <vt:lpstr>Creating a linked list</vt:lpstr>
      <vt:lpstr>Operator new and delete</vt:lpstr>
      <vt:lpstr>Traversing a linked list:</vt:lpstr>
      <vt:lpstr>Inserting a node into the linked</vt:lpstr>
      <vt:lpstr>Inserting node at Front</vt:lpstr>
      <vt:lpstr>Inserting node at Front</vt:lpstr>
      <vt:lpstr>Inserting node at Last</vt:lpstr>
      <vt:lpstr>Inserting node at Last</vt:lpstr>
      <vt:lpstr>Inserting node at a given Position</vt:lpstr>
      <vt:lpstr>Deleting an node</vt:lpstr>
      <vt:lpstr>Deleting node from end</vt:lpstr>
      <vt:lpstr>Deleting node from end</vt:lpstr>
      <vt:lpstr>Non-Linear Data structures</vt:lpstr>
      <vt:lpstr>Trees</vt:lpstr>
      <vt:lpstr>Terminology of a Tree</vt:lpstr>
      <vt:lpstr>Binary Tree</vt:lpstr>
      <vt:lpstr>Graph</vt:lpstr>
      <vt:lpstr>Graph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 Data Structures</dc:title>
  <dc:creator>swetu</dc:creator>
  <cp:lastModifiedBy>rupal</cp:lastModifiedBy>
  <cp:revision>3</cp:revision>
  <dcterms:created xsi:type="dcterms:W3CDTF">2020-03-18T21:55:19Z</dcterms:created>
  <dcterms:modified xsi:type="dcterms:W3CDTF">2020-03-31T15:37:39Z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2020-03-31T00:00:00Z</vt:filetime>
  </property>
  <property fmtid="{D5CDD505-2E9C-101B-9397-08002B2CF9AE}" pid="3" name="Creator">
    <vt:lpwstr>Writer</vt:lpwstr>
  </property>
  <property fmtid="{D5CDD505-2E9C-101B-9397-08002B2CF9AE}" pid="4" name="LastSaved">
    <vt:filetime>2020-03-31T00:00:00Z</vt:filetime>
  </property>
</Properties>
</file>